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tags/tag2.xml" ContentType="application/vnd.openxmlformats-officedocument.presentationml.tags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tags/tag20.xml" ContentType="application/vnd.openxmlformats-officedocument.presentationml.tag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92"/>
  </p:notesMasterIdLst>
  <p:handoutMasterIdLst>
    <p:handoutMasterId r:id="rId93"/>
  </p:handoutMasterIdLst>
  <p:sldIdLst>
    <p:sldId id="813" r:id="rId2"/>
    <p:sldId id="1099" r:id="rId3"/>
    <p:sldId id="1144" r:id="rId4"/>
    <p:sldId id="921" r:id="rId5"/>
    <p:sldId id="922" r:id="rId6"/>
    <p:sldId id="924" r:id="rId7"/>
    <p:sldId id="926" r:id="rId8"/>
    <p:sldId id="927" r:id="rId9"/>
    <p:sldId id="932" r:id="rId10"/>
    <p:sldId id="1145" r:id="rId11"/>
    <p:sldId id="1103" r:id="rId12"/>
    <p:sldId id="1105" r:id="rId13"/>
    <p:sldId id="1106" r:id="rId14"/>
    <p:sldId id="1107" r:id="rId15"/>
    <p:sldId id="1108" r:id="rId16"/>
    <p:sldId id="1109" r:id="rId17"/>
    <p:sldId id="1110" r:id="rId18"/>
    <p:sldId id="1146" r:id="rId19"/>
    <p:sldId id="1104" r:id="rId20"/>
    <p:sldId id="1112" r:id="rId21"/>
    <p:sldId id="1114" r:id="rId22"/>
    <p:sldId id="1115" r:id="rId23"/>
    <p:sldId id="1113" r:id="rId24"/>
    <p:sldId id="1116" r:id="rId25"/>
    <p:sldId id="1117" r:id="rId26"/>
    <p:sldId id="1118" r:id="rId27"/>
    <p:sldId id="1147" r:id="rId28"/>
    <p:sldId id="672" r:id="rId29"/>
    <p:sldId id="727" r:id="rId30"/>
    <p:sldId id="734" r:id="rId31"/>
    <p:sldId id="735" r:id="rId32"/>
    <p:sldId id="736" r:id="rId33"/>
    <p:sldId id="1058" r:id="rId34"/>
    <p:sldId id="1119" r:id="rId35"/>
    <p:sldId id="1120" r:id="rId36"/>
    <p:sldId id="677" r:id="rId37"/>
    <p:sldId id="678" r:id="rId38"/>
    <p:sldId id="680" r:id="rId39"/>
    <p:sldId id="1059" r:id="rId40"/>
    <p:sldId id="1060" r:id="rId41"/>
    <p:sldId id="1122" r:id="rId42"/>
    <p:sldId id="1123" r:id="rId43"/>
    <p:sldId id="1124" r:id="rId44"/>
    <p:sldId id="690" r:id="rId45"/>
    <p:sldId id="1149" r:id="rId46"/>
    <p:sldId id="1066" r:id="rId47"/>
    <p:sldId id="1125" r:id="rId48"/>
    <p:sldId id="1126" r:id="rId49"/>
    <p:sldId id="1128" r:id="rId50"/>
    <p:sldId id="1127" r:id="rId51"/>
    <p:sldId id="1129" r:id="rId52"/>
    <p:sldId id="1132" r:id="rId53"/>
    <p:sldId id="1130" r:id="rId54"/>
    <p:sldId id="1131" r:id="rId55"/>
    <p:sldId id="1133" r:id="rId56"/>
    <p:sldId id="1134" r:id="rId57"/>
    <p:sldId id="906" r:id="rId58"/>
    <p:sldId id="907" r:id="rId59"/>
    <p:sldId id="1148" r:id="rId60"/>
    <p:sldId id="912" r:id="rId61"/>
    <p:sldId id="1135" r:id="rId62"/>
    <p:sldId id="1136" r:id="rId63"/>
    <p:sldId id="1137" r:id="rId64"/>
    <p:sldId id="913" r:id="rId65"/>
    <p:sldId id="1068" r:id="rId66"/>
    <p:sldId id="914" r:id="rId67"/>
    <p:sldId id="256" r:id="rId68"/>
    <p:sldId id="915" r:id="rId69"/>
    <p:sldId id="1069" r:id="rId70"/>
    <p:sldId id="1070" r:id="rId71"/>
    <p:sldId id="916" r:id="rId72"/>
    <p:sldId id="917" r:id="rId73"/>
    <p:sldId id="918" r:id="rId74"/>
    <p:sldId id="919" r:id="rId75"/>
    <p:sldId id="920" r:id="rId76"/>
    <p:sldId id="1101" r:id="rId77"/>
    <p:sldId id="1138" r:id="rId78"/>
    <p:sldId id="1139" r:id="rId79"/>
    <p:sldId id="1151" r:id="rId80"/>
    <p:sldId id="1102" r:id="rId81"/>
    <p:sldId id="1140" r:id="rId82"/>
    <p:sldId id="1141" r:id="rId83"/>
    <p:sldId id="1142" r:id="rId84"/>
    <p:sldId id="1143" r:id="rId85"/>
    <p:sldId id="1150" r:id="rId86"/>
    <p:sldId id="1061" r:id="rId87"/>
    <p:sldId id="1062" r:id="rId88"/>
    <p:sldId id="1063" r:id="rId89"/>
    <p:sldId id="1064" r:id="rId90"/>
    <p:sldId id="1065" r:id="rId91"/>
  </p:sldIdLst>
  <p:sldSz cx="9144000" cy="6858000" type="screen4x3"/>
  <p:notesSz cx="6797675" cy="9928225"/>
  <p:custDataLst>
    <p:tags r:id="rId94"/>
  </p:custDataLst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sz="32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32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32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32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32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32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sz="32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sz="32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sz="32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68F7EBBA-4EB0-4EE3-A910-975E007A0400}">
          <p14:sldIdLst>
            <p14:sldId id="813"/>
            <p14:sldId id="1099"/>
            <p14:sldId id="1144"/>
            <p14:sldId id="921"/>
            <p14:sldId id="922"/>
            <p14:sldId id="924"/>
            <p14:sldId id="926"/>
            <p14:sldId id="927"/>
            <p14:sldId id="932"/>
            <p14:sldId id="1145"/>
            <p14:sldId id="1103"/>
            <p14:sldId id="1105"/>
            <p14:sldId id="1106"/>
            <p14:sldId id="1107"/>
            <p14:sldId id="1108"/>
            <p14:sldId id="1109"/>
            <p14:sldId id="1110"/>
            <p14:sldId id="1146"/>
            <p14:sldId id="1104"/>
            <p14:sldId id="1112"/>
            <p14:sldId id="1114"/>
            <p14:sldId id="1115"/>
            <p14:sldId id="1113"/>
            <p14:sldId id="1116"/>
            <p14:sldId id="1117"/>
            <p14:sldId id="1118"/>
            <p14:sldId id="1147"/>
            <p14:sldId id="672"/>
            <p14:sldId id="727"/>
            <p14:sldId id="734"/>
            <p14:sldId id="735"/>
            <p14:sldId id="736"/>
            <p14:sldId id="1058"/>
            <p14:sldId id="1119"/>
            <p14:sldId id="1120"/>
            <p14:sldId id="677"/>
            <p14:sldId id="678"/>
            <p14:sldId id="680"/>
            <p14:sldId id="1059"/>
            <p14:sldId id="1060"/>
            <p14:sldId id="1122"/>
            <p14:sldId id="1123"/>
            <p14:sldId id="1124"/>
            <p14:sldId id="690"/>
            <p14:sldId id="1149"/>
            <p14:sldId id="1066"/>
            <p14:sldId id="1125"/>
            <p14:sldId id="1126"/>
            <p14:sldId id="1128"/>
            <p14:sldId id="1127"/>
            <p14:sldId id="1129"/>
            <p14:sldId id="1132"/>
            <p14:sldId id="1130"/>
            <p14:sldId id="1131"/>
            <p14:sldId id="1133"/>
            <p14:sldId id="1134"/>
            <p14:sldId id="906"/>
            <p14:sldId id="907"/>
            <p14:sldId id="1148"/>
            <p14:sldId id="912"/>
            <p14:sldId id="1135"/>
            <p14:sldId id="1136"/>
            <p14:sldId id="1137"/>
            <p14:sldId id="913"/>
            <p14:sldId id="1068"/>
            <p14:sldId id="914"/>
            <p14:sldId id="256"/>
            <p14:sldId id="915"/>
            <p14:sldId id="1069"/>
            <p14:sldId id="1070"/>
            <p14:sldId id="916"/>
            <p14:sldId id="917"/>
            <p14:sldId id="918"/>
            <p14:sldId id="919"/>
            <p14:sldId id="920"/>
            <p14:sldId id="1101"/>
            <p14:sldId id="1138"/>
            <p14:sldId id="1139"/>
            <p14:sldId id="1151"/>
            <p14:sldId id="1102"/>
            <p14:sldId id="1140"/>
            <p14:sldId id="1141"/>
            <p14:sldId id="1142"/>
            <p14:sldId id="1143"/>
            <p14:sldId id="1150"/>
            <p14:sldId id="1061"/>
            <p14:sldId id="1062"/>
            <p14:sldId id="1063"/>
            <p14:sldId id="1064"/>
            <p14:sldId id="106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59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6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hewei Wei" initials="ZW" lastIdx="25" clrIdx="0"/>
  <p:cmAuthor id="2" name="LENOVO" initials="L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70C0"/>
    <a:srgbClr val="B5B9BB"/>
    <a:srgbClr val="A5B4CB"/>
    <a:srgbClr val="95BBDB"/>
    <a:srgbClr val="99CCFF"/>
    <a:srgbClr val="941100"/>
    <a:srgbClr val="FF99CC"/>
    <a:srgbClr val="FF6600"/>
    <a:srgbClr val="E2E3FE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85" autoAdjust="0"/>
    <p:restoredTop sz="84089" autoAdjust="0"/>
  </p:normalViewPr>
  <p:slideViewPr>
    <p:cSldViewPr showGuides="1">
      <p:cViewPr varScale="1">
        <p:scale>
          <a:sx n="99" d="100"/>
          <a:sy n="99" d="100"/>
        </p:scale>
        <p:origin x="1328" y="48"/>
      </p:cViewPr>
      <p:guideLst>
        <p:guide orient="horz" pos="2159"/>
        <p:guide pos="2880"/>
      </p:guideLst>
    </p:cSldViewPr>
  </p:slideViewPr>
  <p:outlineViewPr>
    <p:cViewPr>
      <p:scale>
        <a:sx n="33" d="100"/>
        <a:sy n="33" d="100"/>
      </p:scale>
      <p:origin x="0" y="-184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9" d="100"/>
          <a:sy n="59" d="100"/>
        </p:scale>
        <p:origin x="-1704" y="-96"/>
      </p:cViewPr>
      <p:guideLst>
        <p:guide orient="horz" pos="3126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commentAuthors" Target="commentAuthor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ags" Target="tags/tag1.xml"/><Relationship Id="rId9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handoutMaster" Target="handoutMasters/handoutMaster1.xml"/><Relationship Id="rId98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  <a:defRPr kumimoji="0" sz="1200" b="0"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  <a:defRPr kumimoji="0" sz="1200" b="0"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</a:lstStyle>
          <a:p>
            <a:pPr>
              <a:defRPr/>
            </a:pPr>
            <a:fld id="{FBCCD8B8-93F4-4C70-A383-43DCA0CB6DC4}" type="datetimeFigureOut">
              <a:rPr lang="zh-CN" altLang="en-US"/>
              <a:t>2024/10/24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  <a:defRPr kumimoji="0" sz="1200" b="0"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algn="r" eaLnBrk="1" hangingPunct="1">
              <a:defRPr sz="1200" b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DEFD9F2D-5939-4EC6-AE7A-6788CECCF7DF}" type="slidenum">
              <a:rPr lang="zh-CN" altLang="en-US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  <a:defRPr kumimoji="0" sz="1200" b="0"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  <a:defRPr kumimoji="0" sz="1200" b="0"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</a:lstStyle>
          <a:p>
            <a:pPr>
              <a:defRPr/>
            </a:pPr>
            <a:fld id="{D94B953B-845D-4DE8-A66D-661AF37D9AFC}" type="datetimeFigureOut">
              <a:rPr lang="zh-CN" altLang="en-US"/>
              <a:t>2024/10/24</a:t>
            </a:fld>
            <a:endParaRPr lang="zh-CN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450" y="4716463"/>
            <a:ext cx="5438775" cy="44672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noProof="0"/>
              <a:t>Click to edit Master text styles</a:t>
            </a:r>
          </a:p>
          <a:p>
            <a:pPr lvl="1"/>
            <a:r>
              <a:rPr lang="en-US" altLang="zh-CN" noProof="0"/>
              <a:t>Second level</a:t>
            </a:r>
          </a:p>
          <a:p>
            <a:pPr lvl="2"/>
            <a:r>
              <a:rPr lang="en-US" altLang="zh-CN" noProof="0"/>
              <a:t>Third level</a:t>
            </a:r>
          </a:p>
          <a:p>
            <a:pPr lvl="3"/>
            <a:r>
              <a:rPr lang="en-US" altLang="zh-CN" noProof="0"/>
              <a:t>Fourth level</a:t>
            </a:r>
          </a:p>
          <a:p>
            <a:pPr lvl="4"/>
            <a:r>
              <a:rPr lang="en-US" altLang="zh-CN" noProof="0"/>
              <a:t>Fifth level</a:t>
            </a:r>
            <a:endParaRPr lang="zh-CN" alt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  <a:defRPr kumimoji="0" sz="1200" b="0"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algn="r" eaLnBrk="1" hangingPunct="1">
              <a:defRPr sz="1200" b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25DE6574-9F1F-4C27-A420-92E929B1085F}" type="slidenum">
              <a:rPr lang="zh-CN" altLang="en-US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5DE6574-9F1F-4C27-A420-92E929B1085F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空间的维数</a:t>
            </a:r>
            <a:r>
              <a:rPr lang="en-US" altLang="zh-CN" dirty="0"/>
              <a:t>=</a:t>
            </a:r>
            <a:r>
              <a:rPr lang="zh-CN" altLang="en-US" dirty="0"/>
              <a:t>基的大小</a:t>
            </a:r>
            <a:endParaRPr lang="en-US" altLang="zh-CN" dirty="0"/>
          </a:p>
          <a:p>
            <a:r>
              <a:rPr lang="zh-CN" altLang="en-US" dirty="0"/>
              <a:t>向量的维数</a:t>
            </a:r>
            <a:r>
              <a:rPr lang="en-US" altLang="zh-CN" dirty="0"/>
              <a:t>=</a:t>
            </a:r>
            <a:r>
              <a:rPr lang="zh-CN" altLang="en-US" dirty="0"/>
              <a:t>多少个数值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5DE6574-9F1F-4C27-A420-92E929B1085F}" type="slidenum">
              <a:rPr lang="zh-CN" altLang="en-US" smtClean="0"/>
              <a:t>38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之前讲基，只是说唯一表示，这里侧重不同基的不同表示。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5DE6574-9F1F-4C27-A420-92E929B1085F}" type="slidenum">
              <a:rPr lang="zh-CN" altLang="en-US" smtClean="0"/>
              <a:t>39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线性映射的内核就是矩阵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5DE6574-9F1F-4C27-A420-92E929B1085F}" type="slidenum">
              <a:rPr lang="zh-CN" altLang="en-US" smtClean="0"/>
              <a:t>41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5DE6574-9F1F-4C27-A420-92E929B1085F}" type="slidenum">
              <a:rPr lang="zh-CN" altLang="en-US" smtClean="0"/>
              <a:t>44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A</a:t>
            </a:r>
            <a:r>
              <a:rPr lang="zh-CN" altLang="en-US" dirty="0"/>
              <a:t>的逆为什么交换之后相乘仍然是</a:t>
            </a:r>
            <a:r>
              <a:rPr lang="en-US" altLang="zh-CN" dirty="0"/>
              <a:t>I</a:t>
            </a:r>
            <a:r>
              <a:rPr lang="zh-CN" altLang="en-US" dirty="0"/>
              <a:t>？</a:t>
            </a:r>
            <a:r>
              <a:rPr lang="en-US" altLang="zh-CN" dirty="0"/>
              <a:t>AB=I</a:t>
            </a:r>
            <a:r>
              <a:rPr lang="zh-CN" altLang="en-US" dirty="0"/>
              <a:t>，那么</a:t>
            </a:r>
            <a:r>
              <a:rPr lang="en-US" altLang="zh-CN" dirty="0"/>
              <a:t>B</a:t>
            </a:r>
            <a:r>
              <a:rPr lang="zh-CN" altLang="en-US" dirty="0"/>
              <a:t>的</a:t>
            </a:r>
            <a:r>
              <a:rPr lang="en-US" altLang="zh-CN" dirty="0"/>
              <a:t>rank</a:t>
            </a:r>
            <a:r>
              <a:rPr lang="zh-CN" altLang="en-US" dirty="0"/>
              <a:t>是</a:t>
            </a:r>
            <a:r>
              <a:rPr lang="en-US" altLang="zh-CN" dirty="0"/>
              <a:t>n</a:t>
            </a:r>
            <a:r>
              <a:rPr lang="zh-CN" altLang="en-US" dirty="0"/>
              <a:t>，可列出方程</a:t>
            </a:r>
            <a:r>
              <a:rPr lang="en-US" altLang="zh-CN" dirty="0"/>
              <a:t>BAB=B</a:t>
            </a:r>
            <a:r>
              <a:rPr lang="zh-CN" altLang="en-US" dirty="0"/>
              <a:t>，根据分配律，知道</a:t>
            </a:r>
            <a:r>
              <a:rPr lang="en-US" altLang="zh-CN" dirty="0"/>
              <a:t>(BA-I)B=0</a:t>
            </a:r>
            <a:r>
              <a:rPr lang="zh-CN" altLang="en-US" dirty="0"/>
              <a:t>，由于</a:t>
            </a:r>
            <a:r>
              <a:rPr lang="en-US" altLang="zh-CN" dirty="0"/>
              <a:t>B</a:t>
            </a:r>
            <a:r>
              <a:rPr lang="zh-CN" altLang="en-US" dirty="0"/>
              <a:t>是满秩，因此</a:t>
            </a:r>
            <a:r>
              <a:rPr lang="en-US" altLang="zh-CN" dirty="0"/>
              <a:t>BA-I=0</a:t>
            </a:r>
            <a:r>
              <a:rPr lang="zh-CN" altLang="en-US" dirty="0"/>
              <a:t>，也就是</a:t>
            </a:r>
            <a:r>
              <a:rPr lang="en-US" altLang="zh-CN" dirty="0"/>
              <a:t>BA=I</a:t>
            </a:r>
            <a:r>
              <a:rPr lang="zh-CN" altLang="en-US" dirty="0"/>
              <a:t>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5E4283-BCEA-46DE-92C2-801014F31478}" type="slidenum">
              <a:rPr lang="zh-CN" altLang="en-US" smtClean="0"/>
              <a:t>60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A</a:t>
            </a:r>
            <a:r>
              <a:rPr lang="zh-CN" altLang="en-US" dirty="0"/>
              <a:t>的逆为什么交换之后相乘仍然是</a:t>
            </a:r>
            <a:r>
              <a:rPr lang="en-US" altLang="zh-CN" dirty="0"/>
              <a:t>I</a:t>
            </a:r>
            <a:r>
              <a:rPr lang="zh-CN" altLang="en-US" dirty="0"/>
              <a:t>？</a:t>
            </a:r>
            <a:r>
              <a:rPr lang="en-US" altLang="zh-CN" dirty="0"/>
              <a:t>AB=I</a:t>
            </a:r>
            <a:r>
              <a:rPr lang="zh-CN" altLang="en-US" dirty="0"/>
              <a:t>，那么</a:t>
            </a:r>
            <a:r>
              <a:rPr lang="en-US" altLang="zh-CN" dirty="0"/>
              <a:t>B</a:t>
            </a:r>
            <a:r>
              <a:rPr lang="zh-CN" altLang="en-US" dirty="0"/>
              <a:t>的</a:t>
            </a:r>
            <a:r>
              <a:rPr lang="en-US" altLang="zh-CN" dirty="0"/>
              <a:t>rank</a:t>
            </a:r>
            <a:r>
              <a:rPr lang="zh-CN" altLang="en-US" dirty="0"/>
              <a:t>是</a:t>
            </a:r>
            <a:r>
              <a:rPr lang="en-US" altLang="zh-CN" dirty="0"/>
              <a:t>n</a:t>
            </a:r>
            <a:r>
              <a:rPr lang="zh-CN" altLang="en-US" dirty="0"/>
              <a:t>，可列出方程</a:t>
            </a:r>
            <a:r>
              <a:rPr lang="en-US" altLang="zh-CN" dirty="0"/>
              <a:t>BAB=B</a:t>
            </a:r>
            <a:r>
              <a:rPr lang="zh-CN" altLang="en-US" dirty="0"/>
              <a:t>，根据分配律，知道</a:t>
            </a:r>
            <a:r>
              <a:rPr lang="en-US" altLang="zh-CN" dirty="0"/>
              <a:t>(BA-I)B=0</a:t>
            </a:r>
            <a:r>
              <a:rPr lang="zh-CN" altLang="en-US" dirty="0"/>
              <a:t>，由于</a:t>
            </a:r>
            <a:r>
              <a:rPr lang="en-US" altLang="zh-CN" dirty="0"/>
              <a:t>B</a:t>
            </a:r>
            <a:r>
              <a:rPr lang="zh-CN" altLang="en-US" dirty="0"/>
              <a:t>是满秩，因此</a:t>
            </a:r>
            <a:r>
              <a:rPr lang="en-US" altLang="zh-CN" dirty="0"/>
              <a:t>BA-I=0</a:t>
            </a:r>
            <a:r>
              <a:rPr lang="zh-CN" altLang="en-US" dirty="0"/>
              <a:t>，也就是</a:t>
            </a:r>
            <a:r>
              <a:rPr lang="en-US" altLang="zh-CN" dirty="0"/>
              <a:t>BA=I</a:t>
            </a:r>
            <a:r>
              <a:rPr lang="zh-CN" altLang="en-US" dirty="0"/>
              <a:t>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5E4283-BCEA-46DE-92C2-801014F31478}" type="slidenum">
              <a:rPr lang="zh-CN" altLang="en-US" smtClean="0"/>
              <a:t>61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A</a:t>
            </a:r>
            <a:r>
              <a:rPr lang="zh-CN" altLang="en-US" dirty="0"/>
              <a:t>的逆为什么交换之后相乘仍然是</a:t>
            </a:r>
            <a:r>
              <a:rPr lang="en-US" altLang="zh-CN" dirty="0"/>
              <a:t>I</a:t>
            </a:r>
            <a:r>
              <a:rPr lang="zh-CN" altLang="en-US" dirty="0"/>
              <a:t>？</a:t>
            </a:r>
            <a:r>
              <a:rPr lang="en-US" altLang="zh-CN" dirty="0"/>
              <a:t>AB=I</a:t>
            </a:r>
            <a:r>
              <a:rPr lang="zh-CN" altLang="en-US" dirty="0"/>
              <a:t>，那么</a:t>
            </a:r>
            <a:r>
              <a:rPr lang="en-US" altLang="zh-CN" dirty="0"/>
              <a:t>B</a:t>
            </a:r>
            <a:r>
              <a:rPr lang="zh-CN" altLang="en-US" dirty="0"/>
              <a:t>的</a:t>
            </a:r>
            <a:r>
              <a:rPr lang="en-US" altLang="zh-CN" dirty="0"/>
              <a:t>rank</a:t>
            </a:r>
            <a:r>
              <a:rPr lang="zh-CN" altLang="en-US" dirty="0"/>
              <a:t>是</a:t>
            </a:r>
            <a:r>
              <a:rPr lang="en-US" altLang="zh-CN" dirty="0"/>
              <a:t>n</a:t>
            </a:r>
            <a:r>
              <a:rPr lang="zh-CN" altLang="en-US" dirty="0"/>
              <a:t>，可列出方程</a:t>
            </a:r>
            <a:r>
              <a:rPr lang="en-US" altLang="zh-CN" dirty="0"/>
              <a:t>BAB=B</a:t>
            </a:r>
            <a:r>
              <a:rPr lang="zh-CN" altLang="en-US" dirty="0"/>
              <a:t>，根据分配律，知道</a:t>
            </a:r>
            <a:r>
              <a:rPr lang="en-US" altLang="zh-CN" dirty="0"/>
              <a:t>(BA-I)B=0</a:t>
            </a:r>
            <a:r>
              <a:rPr lang="zh-CN" altLang="en-US" dirty="0"/>
              <a:t>，由于</a:t>
            </a:r>
            <a:r>
              <a:rPr lang="en-US" altLang="zh-CN" dirty="0"/>
              <a:t>B</a:t>
            </a:r>
            <a:r>
              <a:rPr lang="zh-CN" altLang="en-US" dirty="0"/>
              <a:t>是满秩，因此</a:t>
            </a:r>
            <a:r>
              <a:rPr lang="en-US" altLang="zh-CN" dirty="0"/>
              <a:t>BA-I=0</a:t>
            </a:r>
            <a:r>
              <a:rPr lang="zh-CN" altLang="en-US" dirty="0"/>
              <a:t>，也就是</a:t>
            </a:r>
            <a:r>
              <a:rPr lang="en-US" altLang="zh-CN" dirty="0"/>
              <a:t>BA=I</a:t>
            </a:r>
            <a:r>
              <a:rPr lang="zh-CN" altLang="en-US" dirty="0"/>
              <a:t>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5E4283-BCEA-46DE-92C2-801014F31478}" type="slidenum">
              <a:rPr lang="zh-CN" altLang="en-US" smtClean="0"/>
              <a:t>62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 altLang="zh-CN"/>
              <a:t>1,4</a:t>
            </a:r>
            <a:r>
              <a:rPr lang="zh-CN" altLang="en-US"/>
              <a:t>前几页刚刚说过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5DE6574-9F1F-4C27-A420-92E929B1085F}" type="slidenum">
              <a:rPr lang="zh-CN" altLang="en-US"/>
              <a:t>66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A</a:t>
            </a:r>
            <a:r>
              <a:rPr lang="zh-CN" altLang="en-US" dirty="0"/>
              <a:t>是可逆的，如何简单说明</a:t>
            </a:r>
            <a:r>
              <a:rPr lang="en-US" altLang="zh-CN" dirty="0"/>
              <a:t>A</a:t>
            </a:r>
            <a:r>
              <a:rPr lang="zh-CN" altLang="en-US" dirty="0"/>
              <a:t>行等价于</a:t>
            </a:r>
            <a:r>
              <a:rPr lang="en-US" altLang="zh-CN" dirty="0"/>
              <a:t>I</a:t>
            </a:r>
            <a:r>
              <a:rPr lang="zh-CN" altLang="en-US" dirty="0"/>
              <a:t>？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5E4283-BCEA-46DE-92C2-801014F31478}" type="slidenum">
              <a:rPr lang="zh-CN" altLang="en-US" smtClean="0"/>
              <a:t>71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不考虑换位置，</a:t>
            </a:r>
            <a:r>
              <a:rPr lang="en-US" altLang="zh-CN" dirty="0"/>
              <a:t>A</a:t>
            </a:r>
            <a:r>
              <a:rPr lang="zh-CN" altLang="en-US" dirty="0"/>
              <a:t>矩阵变成上三角矩阵的计算需要改变</a:t>
            </a:r>
            <a:r>
              <a:rPr lang="en-US" altLang="zh-CN" dirty="0"/>
              <a:t>n^3/3</a:t>
            </a:r>
            <a:r>
              <a:rPr lang="zh-CN" altLang="en-US" dirty="0"/>
              <a:t>次操作，每个单元格操作需要</a:t>
            </a:r>
            <a:r>
              <a:rPr lang="en-US" altLang="zh-CN" dirty="0"/>
              <a:t>3</a:t>
            </a:r>
            <a:r>
              <a:rPr lang="zh-CN" altLang="en-US" dirty="0"/>
              <a:t>次运算（</a:t>
            </a:r>
            <a:r>
              <a:rPr lang="en-US" altLang="zh-CN" dirty="0"/>
              <a:t>-</a:t>
            </a:r>
            <a:r>
              <a:rPr lang="zh-CN" altLang="en-US" dirty="0"/>
              <a:t>，*，</a:t>
            </a:r>
            <a:r>
              <a:rPr lang="en-US" altLang="zh-CN" dirty="0"/>
              <a:t>/</a:t>
            </a:r>
            <a:r>
              <a:rPr lang="zh-CN" altLang="en-US" dirty="0"/>
              <a:t>）。这是</a:t>
            </a:r>
            <a:r>
              <a:rPr lang="en-US" altLang="zh-CN" dirty="0"/>
              <a:t>I</a:t>
            </a:r>
            <a:r>
              <a:rPr lang="zh-CN" altLang="en-US" dirty="0"/>
              <a:t>矩阵已经变成下三角矩阵，需要经过相同次数的操作，才能变成完整的逆矩阵。那么总计算次数是</a:t>
            </a:r>
            <a:r>
              <a:rPr lang="en-US" altLang="zh-CN" dirty="0"/>
              <a:t>2n^3</a:t>
            </a:r>
            <a:r>
              <a:rPr lang="zh-CN" altLang="en-US" dirty="0"/>
              <a:t>。感觉</a:t>
            </a:r>
            <a:r>
              <a:rPr lang="en-US" altLang="zh-CN" dirty="0"/>
              <a:t>Ax=b</a:t>
            </a:r>
            <a:r>
              <a:rPr lang="zh-CN" altLang="en-US" dirty="0"/>
              <a:t>，需要</a:t>
            </a:r>
            <a:r>
              <a:rPr lang="en-US" altLang="zh-CN" dirty="0"/>
              <a:t>n^3</a:t>
            </a:r>
            <a:r>
              <a:rPr lang="zh-CN" altLang="en-US" dirty="0"/>
              <a:t>。可能里面的除法可以省掉。</a:t>
            </a:r>
            <a:endParaRPr lang="en-US" altLang="zh-CN" dirty="0"/>
          </a:p>
          <a:p>
            <a:r>
              <a:rPr lang="zh-CN" altLang="en-US" dirty="0"/>
              <a:t>可以问</a:t>
            </a:r>
            <a:r>
              <a:rPr lang="en-US" altLang="zh-CN" dirty="0" err="1"/>
              <a:t>chatgpt</a:t>
            </a:r>
            <a:r>
              <a:rPr lang="zh-CN" altLang="en-US" dirty="0"/>
              <a:t>，</a:t>
            </a:r>
            <a:r>
              <a:rPr lang="en-US" altLang="zh-CN" dirty="0"/>
              <a:t>A^-1</a:t>
            </a:r>
            <a:r>
              <a:rPr lang="zh-CN" altLang="en-US" dirty="0"/>
              <a:t>的浮点数运算是</a:t>
            </a:r>
            <a:r>
              <a:rPr lang="en-US" altLang="zh-CN"/>
              <a:t>2/3*n^3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5E4283-BCEA-46DE-92C2-801014F31478}" type="slidenum">
              <a:rPr lang="zh-CN" altLang="en-US" smtClean="0"/>
              <a:t>73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映射就是用矩阵和向量相乘来定义。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5DE6574-9F1F-4C27-A420-92E929B1085F}" type="slidenum">
              <a:rPr lang="zh-CN" altLang="en-US" smtClean="0"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LU</a:t>
            </a:r>
            <a:r>
              <a:rPr lang="zh-CN" altLang="en-US" dirty="0"/>
              <a:t>分解，比求逆节省时间，不是所有矩阵都可以进行</a:t>
            </a:r>
            <a:r>
              <a:rPr lang="en-US" altLang="zh-CN" dirty="0"/>
              <a:t>LU</a:t>
            </a:r>
            <a:r>
              <a:rPr lang="zh-CN" altLang="en-US" dirty="0"/>
              <a:t>分解，过程中不能出现行交换。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5E4283-BCEA-46DE-92C2-801014F31478}" type="slidenum">
              <a:rPr lang="zh-CN" altLang="en-US" smtClean="0"/>
              <a:t>74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>
                <a:sym typeface="+mn-ea"/>
              </a:rPr>
              <a:t>在机器学习的有关材料中，有时候线性和仿射之前的差别并不清晰</a:t>
            </a:r>
            <a:endParaRPr kumimoji="1" lang="en-US" altLang="zh-CN" dirty="0">
              <a:sym typeface="+mn-ea"/>
            </a:endParaRPr>
          </a:p>
          <a:p>
            <a:r>
              <a:rPr lang="zh-CN" altLang="en-US" dirty="0"/>
              <a:t>支持向量机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5DE6574-9F1F-4C27-A420-92E929B1085F}" type="slidenum">
              <a:rPr lang="zh-CN" altLang="en-US" smtClean="0"/>
              <a:t>86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5DE6574-9F1F-4C27-A420-92E929B1085F}" type="slidenum">
              <a:rPr lang="zh-CN" altLang="en-US" smtClean="0"/>
              <a:t>87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后面会有线和平面的例子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5DE6574-9F1F-4C27-A420-92E929B1085F}" type="slidenum">
              <a:rPr lang="zh-CN" altLang="en-US" smtClean="0"/>
              <a:t>88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5DE6574-9F1F-4C27-A420-92E929B1085F}" type="slidenum">
              <a:rPr lang="zh-CN" altLang="en-US" smtClean="0"/>
              <a:t>89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zh-CN" altLang="en-US" sz="1200" dirty="0"/>
                  <a:t>这意味着一个平面可以通过一个支持点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12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kumimoji="1" lang="en-US" altLang="zh-CN" sz="12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kumimoji="1" lang="zh-CN" altLang="en-US" sz="1200" dirty="0"/>
                  <a:t> 以及两个线性无关的向量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1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kumimoji="1" lang="en-US" altLang="zh-CN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en-US" altLang="zh-CN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kumimoji="1" lang="en-US" altLang="zh-CN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1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kumimoji="1" lang="en-US" altLang="zh-CN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1" lang="zh-CN" altLang="en-US" sz="1200" dirty="0"/>
                  <a:t>来确定方向空间。</a:t>
                </a:r>
                <a:endParaRPr kumimoji="1" lang="en-US" altLang="zh-CN" sz="1200" dirty="0"/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zh-CN" altLang="en-US" sz="1200" dirty="0"/>
                  <a:t>这意味着一个超平面可以通过一个支持点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12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kumimoji="1" lang="en-US" altLang="zh-CN" sz="12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kumimoji="1" lang="zh-CN" altLang="en-US" sz="1200" dirty="0"/>
                  <a:t> 以及 </a:t>
                </a:r>
                <a14:m>
                  <m:oMath xmlns:m="http://schemas.openxmlformats.org/officeDocument/2006/math">
                    <m:r>
                      <a:rPr kumimoji="1" lang="en-US" altLang="zh-CN" sz="12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kumimoji="1" lang="en-US" altLang="zh-CN" sz="1200" i="1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kumimoji="1" lang="zh-CN" altLang="en-US" sz="1200" dirty="0"/>
                  <a:t> 个线性无关的向量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1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kumimoji="1" lang="en-US" altLang="zh-CN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en-US" altLang="zh-CN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kumimoji="1" lang="en-US" altLang="zh-CN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1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…,</m:t>
                        </m:r>
                        <m:r>
                          <a:rPr kumimoji="1" lang="en-US" altLang="zh-CN" sz="1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kumimoji="1" lang="en-US" altLang="zh-CN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kumimoji="1" lang="en-US" altLang="zh-CN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kumimoji="1" lang="en-US" altLang="zh-CN" sz="1200" dirty="0"/>
                  <a:t> </a:t>
                </a:r>
                <a:r>
                  <a:rPr kumimoji="1" lang="zh-CN" altLang="en-US" sz="1200" dirty="0"/>
                  <a:t>来张成方向空间。</a:t>
                </a:r>
                <a:endParaRPr kumimoji="1" lang="en-US" altLang="zh-CN" sz="1200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备注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 rotWithShape="1">
                <a:blip r:embed="rId3"/>
                <a:stretch>
                  <a:fillRect t="-7" b="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5DE6574-9F1F-4C27-A420-92E929B1085F}" type="slidenum">
              <a:rPr lang="zh-CN" altLang="en-US" smtClean="0"/>
              <a:t>90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>
                <a:sym typeface="+mn-ea"/>
              </a:rPr>
              <a:t>线性映射是保持原点不变的映射。</a:t>
            </a:r>
            <a:endParaRPr kumimoji="1" lang="en-US" altLang="zh-CN" dirty="0"/>
          </a:p>
          <a:p>
            <a:r>
              <a:rPr lang="zh-CN" altLang="en-US" dirty="0"/>
              <a:t>代数系统讲过同态</a:t>
            </a:r>
            <a:endParaRPr lang="en-US" altLang="zh-CN" dirty="0"/>
          </a:p>
          <a:p>
            <a:r>
              <a:rPr lang="zh-CN" altLang="en-US" dirty="0"/>
              <a:t>“线性变换和线性映射”这两个概念，在不同的书籍里定义不一致。有的地方认为两者定义相同；有些地方认为，“线性变换是</a:t>
            </a:r>
            <a:r>
              <a:rPr lang="en-US" altLang="zh-CN" dirty="0"/>
              <a:t>V--&gt;V</a:t>
            </a:r>
            <a:r>
              <a:rPr lang="zh-CN" altLang="en-US" dirty="0"/>
              <a:t>的线性映射”。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5DE6574-9F1F-4C27-A420-92E929B1085F}" type="slidenum">
              <a:rPr lang="zh-CN" altLang="en-US" smtClean="0"/>
              <a:t>28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5DE6574-9F1F-4C27-A420-92E929B1085F}" type="slidenum">
              <a:rPr lang="zh-CN" altLang="en-US" smtClean="0"/>
              <a:t>29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5DE6574-9F1F-4C27-A420-92E929B1085F}" type="slidenum">
              <a:rPr lang="zh-CN" altLang="en-US" smtClean="0"/>
              <a:t>30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5DE6574-9F1F-4C27-A420-92E929B1085F}" type="slidenum">
              <a:rPr lang="zh-CN" altLang="en-US" smtClean="0"/>
              <a:t>31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5DE6574-9F1F-4C27-A420-92E929B1085F}" type="slidenum">
              <a:rPr lang="zh-CN" altLang="en-US" smtClean="0"/>
              <a:t>32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5DE6574-9F1F-4C27-A420-92E929B1085F}" type="slidenum">
              <a:rPr lang="zh-CN" altLang="en-US" smtClean="0"/>
              <a:t>36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5DE6574-9F1F-4C27-A420-92E929B1085F}" type="slidenum">
              <a:rPr lang="zh-CN" altLang="en-US" smtClean="0"/>
              <a:t>37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7" name="Rectangle 19"/>
          <p:cNvSpPr>
            <a:spLocks noGrp="1" noChangeArrowheads="1"/>
          </p:cNvSpPr>
          <p:nvPr>
            <p:ph type="ctrTitle"/>
          </p:nvPr>
        </p:nvSpPr>
        <p:spPr>
          <a:xfrm>
            <a:off x="1858473" y="2996952"/>
            <a:ext cx="6019800" cy="1656184"/>
          </a:xfrm>
        </p:spPr>
        <p:txBody>
          <a:bodyPr/>
          <a:lstStyle>
            <a:lvl1pPr algn="ctr">
              <a:defRPr sz="38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214313" y="115888"/>
            <a:ext cx="8572500" cy="645636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RedBar-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Title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88720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4000" b="1" i="0" baseline="0">
                <a:solidFill>
                  <a:srgbClr val="0000CC"/>
                </a:solidFill>
                <a:latin typeface="+mj-ea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1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52578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200"/>
              </a:spcBef>
              <a:spcAft>
                <a:spcPts val="600"/>
              </a:spcAft>
              <a:buFont typeface="Arial" panose="020B0604020202020204" pitchFamily="34" charset="0"/>
              <a:buNone/>
              <a:defRPr sz="2200" baseline="0"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defRPr>
            </a:lvl1pPr>
            <a:lvl2pPr marL="457200" indent="-342900">
              <a:spcBef>
                <a:spcPts val="1200"/>
              </a:spcBef>
              <a:spcAft>
                <a:spcPts val="600"/>
              </a:spcAft>
              <a:buClr>
                <a:srgbClr val="04617B"/>
              </a:buClr>
              <a:buFont typeface="Arial" panose="020B0604020202020204" pitchFamily="34" charset="0"/>
              <a:buChar char="•"/>
              <a:defRPr sz="2800">
                <a:latin typeface="+mj-lt"/>
                <a:cs typeface="Arial" panose="020B0604020202020204" pitchFamily="34" charset="0"/>
              </a:defRPr>
            </a:lvl2pPr>
            <a:lvl3pPr marL="822960" indent="-274320">
              <a:spcBef>
                <a:spcPts val="1200"/>
              </a:spcBef>
              <a:spcAft>
                <a:spcPts val="600"/>
              </a:spcAft>
              <a:buClr>
                <a:srgbClr val="B60000"/>
              </a:buClr>
              <a:buFont typeface="Arial" panose="020B0604020202020204" pitchFamily="34" charset="0"/>
              <a:buChar char="•"/>
              <a:defRPr sz="2400">
                <a:latin typeface="+mj-lt"/>
                <a:cs typeface="Arial" panose="020B0604020202020204" pitchFamily="34" charset="0"/>
              </a:defRPr>
            </a:lvl3pPr>
            <a:lvl4pPr marL="1188720" indent="-274320">
              <a:spcBef>
                <a:spcPts val="1200"/>
              </a:spcBef>
              <a:spcAft>
                <a:spcPts val="600"/>
              </a:spcAft>
              <a:buClr>
                <a:srgbClr val="663F78"/>
              </a:buClr>
              <a:buFont typeface="Arial" panose="020B0604020202020204" pitchFamily="34" charset="0"/>
              <a:buChar char="•"/>
              <a:defRPr sz="2000">
                <a:latin typeface="+mj-lt"/>
                <a:cs typeface="Arial" panose="020B0604020202020204" pitchFamily="34" charset="0"/>
              </a:defRPr>
            </a:lvl4pPr>
            <a:lvl5pPr marL="1554480" indent="-228600">
              <a:spcBef>
                <a:spcPts val="12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600">
                <a:latin typeface="+mj-lt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</a:t>
            </a:r>
            <a:r>
              <a:rPr lang="en-US"/>
              <a:t>text styles</a:t>
            </a:r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RedBar-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Title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88720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4000" b="0">
                <a:solidFill>
                  <a:srgbClr val="0000CC"/>
                </a:solidFill>
                <a:latin typeface="+mj-ea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1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23622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200"/>
              </a:spcBef>
              <a:spcAft>
                <a:spcPts val="600"/>
              </a:spcAft>
              <a:buFont typeface="Arial" panose="020B0604020202020204" pitchFamily="34" charset="0"/>
              <a:buNone/>
              <a:defRPr sz="2200" baseline="0"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defRPr>
            </a:lvl1pPr>
            <a:lvl2pPr marL="114300" indent="0">
              <a:spcBef>
                <a:spcPts val="1200"/>
              </a:spcBef>
              <a:spcAft>
                <a:spcPts val="600"/>
              </a:spcAft>
              <a:buClr>
                <a:srgbClr val="04617B"/>
              </a:buClr>
              <a:buFont typeface="Arial" panose="020B0604020202020204" pitchFamily="34" charset="0"/>
              <a:buNone/>
              <a:defRPr sz="2800">
                <a:latin typeface="+mj-lt"/>
                <a:cs typeface="Arial" panose="020B0604020202020204" pitchFamily="34" charset="0"/>
              </a:defRPr>
            </a:lvl2pPr>
            <a:lvl3pPr marL="822960" indent="-274320">
              <a:spcBef>
                <a:spcPts val="1200"/>
              </a:spcBef>
              <a:spcAft>
                <a:spcPts val="600"/>
              </a:spcAft>
              <a:buClr>
                <a:srgbClr val="B60000"/>
              </a:buClr>
              <a:buFont typeface="Arial" panose="020B0604020202020204" pitchFamily="34" charset="0"/>
              <a:buChar char="•"/>
              <a:defRPr sz="2400">
                <a:latin typeface="+mj-lt"/>
                <a:cs typeface="Arial" panose="020B0604020202020204" pitchFamily="34" charset="0"/>
              </a:defRPr>
            </a:lvl3pPr>
            <a:lvl4pPr marL="1188720" indent="-274320">
              <a:spcBef>
                <a:spcPts val="1200"/>
              </a:spcBef>
              <a:spcAft>
                <a:spcPts val="600"/>
              </a:spcAft>
              <a:buClr>
                <a:srgbClr val="663F78"/>
              </a:buClr>
              <a:buFont typeface="Arial" panose="020B0604020202020204" pitchFamily="34" charset="0"/>
              <a:buChar char="•"/>
              <a:defRPr sz="2000">
                <a:latin typeface="+mj-lt"/>
                <a:cs typeface="Arial" panose="020B0604020202020204" pitchFamily="34" charset="0"/>
              </a:defRPr>
            </a:lvl4pPr>
            <a:lvl5pPr marL="1554480" indent="-228600">
              <a:spcBef>
                <a:spcPts val="12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600">
                <a:latin typeface="+mj-lt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</a:t>
            </a:r>
            <a:r>
              <a:rPr lang="en-US"/>
              <a:t>text styles</a:t>
            </a:r>
            <a:endParaRPr lang="en-US" dirty="0"/>
          </a:p>
        </p:txBody>
      </p:sp>
      <p:sp>
        <p:nvSpPr>
          <p:cNvPr id="7" name="Content Placeholder 1"/>
          <p:cNvSpPr>
            <a:spLocks noGrp="1"/>
          </p:cNvSpPr>
          <p:nvPr>
            <p:ph idx="13"/>
          </p:nvPr>
        </p:nvSpPr>
        <p:spPr>
          <a:xfrm>
            <a:off x="457200" y="3810000"/>
            <a:ext cx="8229600" cy="23622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20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2200" kern="1200" baseline="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defRPr>
            </a:lvl1pPr>
            <a:lvl2pPr marL="457200" indent="-342900">
              <a:spcBef>
                <a:spcPts val="1200"/>
              </a:spcBef>
              <a:spcAft>
                <a:spcPts val="600"/>
              </a:spcAft>
              <a:buClr>
                <a:srgbClr val="04617B"/>
              </a:buClr>
              <a:buFont typeface="Arial" panose="020B0604020202020204" pitchFamily="34" charset="0"/>
              <a:buChar char="•"/>
              <a:defRPr sz="2800">
                <a:latin typeface="+mj-lt"/>
                <a:cs typeface="Arial" panose="020B0604020202020204" pitchFamily="34" charset="0"/>
              </a:defRPr>
            </a:lvl2pPr>
            <a:lvl3pPr marL="822960" indent="-274320">
              <a:spcBef>
                <a:spcPts val="1200"/>
              </a:spcBef>
              <a:spcAft>
                <a:spcPts val="600"/>
              </a:spcAft>
              <a:buClr>
                <a:srgbClr val="B60000"/>
              </a:buClr>
              <a:buFont typeface="Arial" panose="020B0604020202020204" pitchFamily="34" charset="0"/>
              <a:buChar char="•"/>
              <a:defRPr sz="2400">
                <a:latin typeface="+mj-lt"/>
                <a:cs typeface="Arial" panose="020B0604020202020204" pitchFamily="34" charset="0"/>
              </a:defRPr>
            </a:lvl3pPr>
            <a:lvl4pPr marL="1188720" indent="-274320">
              <a:spcBef>
                <a:spcPts val="1200"/>
              </a:spcBef>
              <a:spcAft>
                <a:spcPts val="600"/>
              </a:spcAft>
              <a:buClr>
                <a:srgbClr val="663F78"/>
              </a:buClr>
              <a:buFont typeface="Arial" panose="020B0604020202020204" pitchFamily="34" charset="0"/>
              <a:buChar char="•"/>
              <a:defRPr sz="2000">
                <a:latin typeface="+mj-lt"/>
                <a:cs typeface="Arial" panose="020B0604020202020204" pitchFamily="34" charset="0"/>
              </a:defRPr>
            </a:lvl4pPr>
            <a:lvl5pPr marL="1554480" indent="-228600">
              <a:spcBef>
                <a:spcPts val="12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600">
                <a:latin typeface="+mj-lt"/>
                <a:cs typeface="Arial" panose="020B0604020202020204" pitchFamily="34" charset="0"/>
              </a:defRPr>
            </a:lvl5pPr>
          </a:lstStyle>
          <a:p>
            <a:pPr marL="0" lvl="0" indent="0" algn="l" defTabSz="914400" rtl="0" eaLnBrk="1" latinLnBrk="0" hangingPunct="1">
              <a:lnSpc>
                <a:spcPct val="150000"/>
              </a:lnSpc>
              <a:spcBef>
                <a:spcPts val="12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RedBar-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Title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88720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4000" b="0" baseline="0">
                <a:solidFill>
                  <a:srgbClr val="0000CC"/>
                </a:solidFill>
                <a:latin typeface="+mj-ea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1"/>
          <p:cNvSpPr>
            <a:spLocks noGrp="1"/>
          </p:cNvSpPr>
          <p:nvPr>
            <p:ph idx="1"/>
          </p:nvPr>
        </p:nvSpPr>
        <p:spPr>
          <a:xfrm>
            <a:off x="457200" y="1295400"/>
            <a:ext cx="4023360" cy="73152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200"/>
              </a:spcBef>
              <a:spcAft>
                <a:spcPts val="600"/>
              </a:spcAft>
              <a:buFont typeface="Arial" panose="020B0604020202020204" pitchFamily="34" charset="0"/>
              <a:buNone/>
              <a:defRPr sz="2200" baseline="0"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457200" indent="-342900">
              <a:spcBef>
                <a:spcPts val="1200"/>
              </a:spcBef>
              <a:spcAft>
                <a:spcPts val="600"/>
              </a:spcAft>
              <a:buClr>
                <a:srgbClr val="04617B"/>
              </a:buClr>
              <a:buFont typeface="Arial" panose="020B0604020202020204" pitchFamily="34" charset="0"/>
              <a:buChar char="•"/>
              <a:defRPr sz="2800">
                <a:latin typeface="+mj-lt"/>
                <a:cs typeface="Arial" panose="020B0604020202020204" pitchFamily="34" charset="0"/>
              </a:defRPr>
            </a:lvl2pPr>
            <a:lvl3pPr marL="822960" indent="-274320">
              <a:spcBef>
                <a:spcPts val="1200"/>
              </a:spcBef>
              <a:spcAft>
                <a:spcPts val="600"/>
              </a:spcAft>
              <a:buClr>
                <a:srgbClr val="B60000"/>
              </a:buClr>
              <a:buFont typeface="Arial" panose="020B0604020202020204" pitchFamily="34" charset="0"/>
              <a:buChar char="•"/>
              <a:defRPr sz="2400">
                <a:latin typeface="+mj-lt"/>
                <a:cs typeface="Arial" panose="020B0604020202020204" pitchFamily="34" charset="0"/>
              </a:defRPr>
            </a:lvl3pPr>
            <a:lvl4pPr marL="1188720" indent="-274320">
              <a:spcBef>
                <a:spcPts val="1200"/>
              </a:spcBef>
              <a:spcAft>
                <a:spcPts val="600"/>
              </a:spcAft>
              <a:buClr>
                <a:srgbClr val="663F78"/>
              </a:buClr>
              <a:buFont typeface="Arial" panose="020B0604020202020204" pitchFamily="34" charset="0"/>
              <a:buChar char="•"/>
              <a:defRPr sz="2000">
                <a:latin typeface="+mj-lt"/>
                <a:cs typeface="Arial" panose="020B0604020202020204" pitchFamily="34" charset="0"/>
              </a:defRPr>
            </a:lvl4pPr>
            <a:lvl5pPr marL="1554480" indent="-228600">
              <a:spcBef>
                <a:spcPts val="12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600">
                <a:latin typeface="+mj-lt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1"/>
          <p:cNvSpPr>
            <a:spLocks noGrp="1"/>
          </p:cNvSpPr>
          <p:nvPr>
            <p:ph idx="13"/>
          </p:nvPr>
        </p:nvSpPr>
        <p:spPr>
          <a:xfrm>
            <a:off x="4663440" y="1295400"/>
            <a:ext cx="4023360" cy="73152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20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2200" kern="1200" baseline="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defRPr>
            </a:lvl1pPr>
            <a:lvl2pPr marL="457200" indent="-342900">
              <a:spcBef>
                <a:spcPts val="1200"/>
              </a:spcBef>
              <a:spcAft>
                <a:spcPts val="600"/>
              </a:spcAft>
              <a:buClr>
                <a:srgbClr val="04617B"/>
              </a:buClr>
              <a:buFont typeface="Arial" panose="020B0604020202020204" pitchFamily="34" charset="0"/>
              <a:buChar char="•"/>
              <a:defRPr sz="2800">
                <a:latin typeface="+mj-lt"/>
                <a:cs typeface="Arial" panose="020B0604020202020204" pitchFamily="34" charset="0"/>
              </a:defRPr>
            </a:lvl2pPr>
            <a:lvl3pPr marL="822960" indent="-274320">
              <a:spcBef>
                <a:spcPts val="1200"/>
              </a:spcBef>
              <a:spcAft>
                <a:spcPts val="600"/>
              </a:spcAft>
              <a:buClr>
                <a:srgbClr val="B60000"/>
              </a:buClr>
              <a:buFont typeface="Arial" panose="020B0604020202020204" pitchFamily="34" charset="0"/>
              <a:buChar char="•"/>
              <a:defRPr sz="2400">
                <a:latin typeface="+mj-lt"/>
                <a:cs typeface="Arial" panose="020B0604020202020204" pitchFamily="34" charset="0"/>
              </a:defRPr>
            </a:lvl3pPr>
            <a:lvl4pPr marL="1188720" indent="-274320">
              <a:spcBef>
                <a:spcPts val="1200"/>
              </a:spcBef>
              <a:spcAft>
                <a:spcPts val="600"/>
              </a:spcAft>
              <a:buClr>
                <a:srgbClr val="663F78"/>
              </a:buClr>
              <a:buFont typeface="Arial" panose="020B0604020202020204" pitchFamily="34" charset="0"/>
              <a:buChar char="•"/>
              <a:defRPr sz="2000">
                <a:latin typeface="+mj-lt"/>
                <a:cs typeface="Arial" panose="020B0604020202020204" pitchFamily="34" charset="0"/>
              </a:defRPr>
            </a:lvl4pPr>
            <a:lvl5pPr marL="1554480" indent="-228600">
              <a:spcBef>
                <a:spcPts val="12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600">
                <a:latin typeface="+mj-lt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1"/>
          <p:cNvSpPr>
            <a:spLocks noGrp="1"/>
          </p:cNvSpPr>
          <p:nvPr>
            <p:ph idx="14"/>
          </p:nvPr>
        </p:nvSpPr>
        <p:spPr>
          <a:xfrm>
            <a:off x="470438" y="2148840"/>
            <a:ext cx="4023360" cy="73152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20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2200" kern="1200" baseline="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defRPr>
            </a:lvl1pPr>
            <a:lvl2pPr marL="457200" indent="-342900">
              <a:spcBef>
                <a:spcPts val="1200"/>
              </a:spcBef>
              <a:spcAft>
                <a:spcPts val="600"/>
              </a:spcAft>
              <a:buClr>
                <a:srgbClr val="04617B"/>
              </a:buClr>
              <a:buFont typeface="Arial" panose="020B0604020202020204" pitchFamily="34" charset="0"/>
              <a:buChar char="•"/>
              <a:defRPr sz="2800">
                <a:latin typeface="+mj-lt"/>
                <a:cs typeface="Arial" panose="020B0604020202020204" pitchFamily="34" charset="0"/>
              </a:defRPr>
            </a:lvl2pPr>
            <a:lvl3pPr marL="822960" indent="-274320">
              <a:spcBef>
                <a:spcPts val="1200"/>
              </a:spcBef>
              <a:spcAft>
                <a:spcPts val="600"/>
              </a:spcAft>
              <a:buClr>
                <a:srgbClr val="B60000"/>
              </a:buClr>
              <a:buFont typeface="Arial" panose="020B0604020202020204" pitchFamily="34" charset="0"/>
              <a:buChar char="•"/>
              <a:defRPr sz="2400">
                <a:latin typeface="+mj-lt"/>
                <a:cs typeface="Arial" panose="020B0604020202020204" pitchFamily="34" charset="0"/>
              </a:defRPr>
            </a:lvl3pPr>
            <a:lvl4pPr marL="1188720" indent="-274320">
              <a:spcBef>
                <a:spcPts val="1200"/>
              </a:spcBef>
              <a:spcAft>
                <a:spcPts val="600"/>
              </a:spcAft>
              <a:buClr>
                <a:srgbClr val="663F78"/>
              </a:buClr>
              <a:buFont typeface="Arial" panose="020B0604020202020204" pitchFamily="34" charset="0"/>
              <a:buChar char="•"/>
              <a:defRPr sz="2000">
                <a:latin typeface="+mj-lt"/>
                <a:cs typeface="Arial" panose="020B0604020202020204" pitchFamily="34" charset="0"/>
              </a:defRPr>
            </a:lvl4pPr>
            <a:lvl5pPr marL="1554480" indent="-228600">
              <a:spcBef>
                <a:spcPts val="12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600">
                <a:latin typeface="+mj-lt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1"/>
          <p:cNvSpPr>
            <a:spLocks noGrp="1"/>
          </p:cNvSpPr>
          <p:nvPr>
            <p:ph idx="15"/>
          </p:nvPr>
        </p:nvSpPr>
        <p:spPr>
          <a:xfrm>
            <a:off x="4663440" y="2148840"/>
            <a:ext cx="4023360" cy="73152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20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2200" kern="1200" baseline="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defRPr>
            </a:lvl1pPr>
            <a:lvl2pPr marL="457200" indent="-342900">
              <a:spcBef>
                <a:spcPts val="1200"/>
              </a:spcBef>
              <a:spcAft>
                <a:spcPts val="600"/>
              </a:spcAft>
              <a:buClr>
                <a:srgbClr val="04617B"/>
              </a:buClr>
              <a:buFont typeface="Arial" panose="020B0604020202020204" pitchFamily="34" charset="0"/>
              <a:buChar char="•"/>
              <a:defRPr sz="2800">
                <a:latin typeface="+mj-lt"/>
                <a:cs typeface="Arial" panose="020B0604020202020204" pitchFamily="34" charset="0"/>
              </a:defRPr>
            </a:lvl2pPr>
            <a:lvl3pPr marL="822960" indent="-274320">
              <a:spcBef>
                <a:spcPts val="1200"/>
              </a:spcBef>
              <a:spcAft>
                <a:spcPts val="600"/>
              </a:spcAft>
              <a:buClr>
                <a:srgbClr val="B60000"/>
              </a:buClr>
              <a:buFont typeface="Arial" panose="020B0604020202020204" pitchFamily="34" charset="0"/>
              <a:buChar char="•"/>
              <a:defRPr sz="2400">
                <a:latin typeface="+mj-lt"/>
                <a:cs typeface="Arial" panose="020B0604020202020204" pitchFamily="34" charset="0"/>
              </a:defRPr>
            </a:lvl3pPr>
            <a:lvl4pPr marL="1188720" indent="-274320">
              <a:spcBef>
                <a:spcPts val="1200"/>
              </a:spcBef>
              <a:spcAft>
                <a:spcPts val="600"/>
              </a:spcAft>
              <a:buClr>
                <a:srgbClr val="663F78"/>
              </a:buClr>
              <a:buFont typeface="Arial" panose="020B0604020202020204" pitchFamily="34" charset="0"/>
              <a:buChar char="•"/>
              <a:defRPr sz="2000">
                <a:latin typeface="+mj-lt"/>
                <a:cs typeface="Arial" panose="020B0604020202020204" pitchFamily="34" charset="0"/>
              </a:defRPr>
            </a:lvl4pPr>
            <a:lvl5pPr marL="1554480" indent="-228600">
              <a:spcBef>
                <a:spcPts val="12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600">
                <a:latin typeface="+mj-lt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"/>
          <p:cNvSpPr>
            <a:spLocks noGrp="1"/>
          </p:cNvSpPr>
          <p:nvPr>
            <p:ph idx="16"/>
          </p:nvPr>
        </p:nvSpPr>
        <p:spPr>
          <a:xfrm>
            <a:off x="457200" y="3002280"/>
            <a:ext cx="4023360" cy="73152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20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2200" kern="1200" baseline="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defRPr>
            </a:lvl1pPr>
            <a:lvl2pPr marL="457200" indent="-342900">
              <a:spcBef>
                <a:spcPts val="1200"/>
              </a:spcBef>
              <a:spcAft>
                <a:spcPts val="600"/>
              </a:spcAft>
              <a:buClr>
                <a:srgbClr val="04617B"/>
              </a:buClr>
              <a:buFont typeface="Arial" panose="020B0604020202020204" pitchFamily="34" charset="0"/>
              <a:buChar char="•"/>
              <a:defRPr sz="2800">
                <a:latin typeface="+mj-lt"/>
                <a:cs typeface="Arial" panose="020B0604020202020204" pitchFamily="34" charset="0"/>
              </a:defRPr>
            </a:lvl2pPr>
            <a:lvl3pPr marL="822960" indent="-274320">
              <a:spcBef>
                <a:spcPts val="1200"/>
              </a:spcBef>
              <a:spcAft>
                <a:spcPts val="600"/>
              </a:spcAft>
              <a:buClr>
                <a:srgbClr val="B60000"/>
              </a:buClr>
              <a:buFont typeface="Arial" panose="020B0604020202020204" pitchFamily="34" charset="0"/>
              <a:buChar char="•"/>
              <a:defRPr sz="2400">
                <a:latin typeface="+mj-lt"/>
                <a:cs typeface="Arial" panose="020B0604020202020204" pitchFamily="34" charset="0"/>
              </a:defRPr>
            </a:lvl3pPr>
            <a:lvl4pPr marL="1188720" indent="-274320">
              <a:spcBef>
                <a:spcPts val="1200"/>
              </a:spcBef>
              <a:spcAft>
                <a:spcPts val="600"/>
              </a:spcAft>
              <a:buClr>
                <a:srgbClr val="663F78"/>
              </a:buClr>
              <a:buFont typeface="Arial" panose="020B0604020202020204" pitchFamily="34" charset="0"/>
              <a:buChar char="•"/>
              <a:defRPr sz="2000">
                <a:latin typeface="+mj-lt"/>
                <a:cs typeface="Arial" panose="020B0604020202020204" pitchFamily="34" charset="0"/>
              </a:defRPr>
            </a:lvl4pPr>
            <a:lvl5pPr marL="1554480" indent="-228600">
              <a:spcBef>
                <a:spcPts val="12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600">
                <a:latin typeface="+mj-lt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1"/>
          <p:cNvSpPr>
            <a:spLocks noGrp="1"/>
          </p:cNvSpPr>
          <p:nvPr>
            <p:ph idx="17"/>
          </p:nvPr>
        </p:nvSpPr>
        <p:spPr>
          <a:xfrm>
            <a:off x="4663440" y="3002280"/>
            <a:ext cx="4023360" cy="73152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20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2200" kern="1200" baseline="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defRPr>
            </a:lvl1pPr>
            <a:lvl2pPr marL="457200" indent="-342900">
              <a:spcBef>
                <a:spcPts val="1200"/>
              </a:spcBef>
              <a:spcAft>
                <a:spcPts val="600"/>
              </a:spcAft>
              <a:buClr>
                <a:srgbClr val="04617B"/>
              </a:buClr>
              <a:buFont typeface="Arial" panose="020B0604020202020204" pitchFamily="34" charset="0"/>
              <a:buChar char="•"/>
              <a:defRPr sz="2800">
                <a:latin typeface="+mj-lt"/>
                <a:cs typeface="Arial" panose="020B0604020202020204" pitchFamily="34" charset="0"/>
              </a:defRPr>
            </a:lvl2pPr>
            <a:lvl3pPr marL="822960" indent="-274320">
              <a:spcBef>
                <a:spcPts val="1200"/>
              </a:spcBef>
              <a:spcAft>
                <a:spcPts val="600"/>
              </a:spcAft>
              <a:buClr>
                <a:srgbClr val="B60000"/>
              </a:buClr>
              <a:buFont typeface="Arial" panose="020B0604020202020204" pitchFamily="34" charset="0"/>
              <a:buChar char="•"/>
              <a:defRPr sz="2400">
                <a:latin typeface="+mj-lt"/>
                <a:cs typeface="Arial" panose="020B0604020202020204" pitchFamily="34" charset="0"/>
              </a:defRPr>
            </a:lvl3pPr>
            <a:lvl4pPr marL="1188720" indent="-274320">
              <a:spcBef>
                <a:spcPts val="1200"/>
              </a:spcBef>
              <a:spcAft>
                <a:spcPts val="600"/>
              </a:spcAft>
              <a:buClr>
                <a:srgbClr val="663F78"/>
              </a:buClr>
              <a:buFont typeface="Arial" panose="020B0604020202020204" pitchFamily="34" charset="0"/>
              <a:buChar char="•"/>
              <a:defRPr sz="2000">
                <a:latin typeface="+mj-lt"/>
                <a:cs typeface="Arial" panose="020B0604020202020204" pitchFamily="34" charset="0"/>
              </a:defRPr>
            </a:lvl4pPr>
            <a:lvl5pPr marL="1554480" indent="-228600">
              <a:spcBef>
                <a:spcPts val="12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600">
                <a:latin typeface="+mj-lt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Jump Link"/>
          <p:cNvSpPr>
            <a:spLocks noGrp="1"/>
          </p:cNvSpPr>
          <p:nvPr>
            <p:ph type="body" sz="quarter" idx="18" hasCustomPrompt="1"/>
          </p:nvPr>
        </p:nvSpPr>
        <p:spPr>
          <a:xfrm>
            <a:off x="3465576" y="6553200"/>
            <a:ext cx="2212848" cy="100584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800"/>
            </a:lvl1pPr>
            <a:lvl2pPr marL="457200" indent="0">
              <a:buNone/>
              <a:defRPr sz="800"/>
            </a:lvl2pPr>
            <a:lvl3pPr marL="914400" indent="0">
              <a:buNone/>
              <a:defRPr sz="800"/>
            </a:lvl3pPr>
            <a:lvl4pPr marL="1371600" indent="0">
              <a:buNone/>
              <a:defRPr sz="800"/>
            </a:lvl4pPr>
            <a:lvl5pPr marL="1828800" indent="0">
              <a:buNone/>
              <a:defRPr sz="800"/>
            </a:lvl5pPr>
          </a:lstStyle>
          <a:p>
            <a:pPr lvl="0"/>
            <a:r>
              <a:rPr lang="en-US" dirty="0"/>
              <a:t>Add “Access the text alternative for slide images.”</a:t>
            </a:r>
          </a:p>
        </p:txBody>
      </p:sp>
      <p:sp>
        <p:nvSpPr>
          <p:cNvPr id="14" name="Content Placeholder 1"/>
          <p:cNvSpPr>
            <a:spLocks noGrp="1"/>
          </p:cNvSpPr>
          <p:nvPr>
            <p:ph idx="20"/>
          </p:nvPr>
        </p:nvSpPr>
        <p:spPr>
          <a:xfrm>
            <a:off x="457200" y="3855720"/>
            <a:ext cx="4023360" cy="73152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20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2200" kern="1200" baseline="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defRPr>
            </a:lvl1pPr>
            <a:lvl2pPr marL="457200" indent="-342900">
              <a:spcBef>
                <a:spcPts val="1200"/>
              </a:spcBef>
              <a:spcAft>
                <a:spcPts val="600"/>
              </a:spcAft>
              <a:buClr>
                <a:srgbClr val="04617B"/>
              </a:buClr>
              <a:buFont typeface="Arial" panose="020B0604020202020204" pitchFamily="34" charset="0"/>
              <a:buChar char="•"/>
              <a:defRPr sz="2800">
                <a:latin typeface="+mj-lt"/>
                <a:cs typeface="Arial" panose="020B0604020202020204" pitchFamily="34" charset="0"/>
              </a:defRPr>
            </a:lvl2pPr>
            <a:lvl3pPr marL="822960" indent="-274320">
              <a:spcBef>
                <a:spcPts val="1200"/>
              </a:spcBef>
              <a:spcAft>
                <a:spcPts val="600"/>
              </a:spcAft>
              <a:buClr>
                <a:srgbClr val="B60000"/>
              </a:buClr>
              <a:buFont typeface="Arial" panose="020B0604020202020204" pitchFamily="34" charset="0"/>
              <a:buChar char="•"/>
              <a:defRPr sz="2400">
                <a:latin typeface="+mj-lt"/>
                <a:cs typeface="Arial" panose="020B0604020202020204" pitchFamily="34" charset="0"/>
              </a:defRPr>
            </a:lvl3pPr>
            <a:lvl4pPr marL="1188720" indent="-274320">
              <a:spcBef>
                <a:spcPts val="1200"/>
              </a:spcBef>
              <a:spcAft>
                <a:spcPts val="600"/>
              </a:spcAft>
              <a:buClr>
                <a:srgbClr val="663F78"/>
              </a:buClr>
              <a:buFont typeface="Arial" panose="020B0604020202020204" pitchFamily="34" charset="0"/>
              <a:buChar char="•"/>
              <a:defRPr sz="2000">
                <a:latin typeface="+mj-lt"/>
                <a:cs typeface="Arial" panose="020B0604020202020204" pitchFamily="34" charset="0"/>
              </a:defRPr>
            </a:lvl4pPr>
            <a:lvl5pPr marL="1554480" indent="-228600">
              <a:spcBef>
                <a:spcPts val="12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600">
                <a:latin typeface="+mj-lt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1"/>
          <p:cNvSpPr>
            <a:spLocks noGrp="1"/>
          </p:cNvSpPr>
          <p:nvPr>
            <p:ph idx="21"/>
          </p:nvPr>
        </p:nvSpPr>
        <p:spPr>
          <a:xfrm>
            <a:off x="4663440" y="3855720"/>
            <a:ext cx="4023360" cy="73152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20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2200" kern="1200" baseline="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defRPr>
            </a:lvl1pPr>
            <a:lvl2pPr marL="457200" indent="-342900">
              <a:spcBef>
                <a:spcPts val="1200"/>
              </a:spcBef>
              <a:spcAft>
                <a:spcPts val="600"/>
              </a:spcAft>
              <a:buClr>
                <a:srgbClr val="04617B"/>
              </a:buClr>
              <a:buFont typeface="Arial" panose="020B0604020202020204" pitchFamily="34" charset="0"/>
              <a:buChar char="•"/>
              <a:defRPr sz="2800">
                <a:latin typeface="+mj-lt"/>
                <a:cs typeface="Arial" panose="020B0604020202020204" pitchFamily="34" charset="0"/>
              </a:defRPr>
            </a:lvl2pPr>
            <a:lvl3pPr marL="822960" indent="-274320">
              <a:spcBef>
                <a:spcPts val="1200"/>
              </a:spcBef>
              <a:spcAft>
                <a:spcPts val="600"/>
              </a:spcAft>
              <a:buClr>
                <a:srgbClr val="B60000"/>
              </a:buClr>
              <a:buFont typeface="Arial" panose="020B0604020202020204" pitchFamily="34" charset="0"/>
              <a:buChar char="•"/>
              <a:defRPr sz="2400">
                <a:latin typeface="+mj-lt"/>
                <a:cs typeface="Arial" panose="020B0604020202020204" pitchFamily="34" charset="0"/>
              </a:defRPr>
            </a:lvl3pPr>
            <a:lvl4pPr marL="1188720" indent="-274320">
              <a:spcBef>
                <a:spcPts val="1200"/>
              </a:spcBef>
              <a:spcAft>
                <a:spcPts val="600"/>
              </a:spcAft>
              <a:buClr>
                <a:srgbClr val="663F78"/>
              </a:buClr>
              <a:buFont typeface="Arial" panose="020B0604020202020204" pitchFamily="34" charset="0"/>
              <a:buChar char="•"/>
              <a:defRPr sz="2000">
                <a:latin typeface="+mj-lt"/>
                <a:cs typeface="Arial" panose="020B0604020202020204" pitchFamily="34" charset="0"/>
              </a:defRPr>
            </a:lvl4pPr>
            <a:lvl5pPr marL="1554480" indent="-228600">
              <a:spcBef>
                <a:spcPts val="12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600">
                <a:latin typeface="+mj-lt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Content Placeholder 1"/>
          <p:cNvSpPr>
            <a:spLocks noGrp="1"/>
          </p:cNvSpPr>
          <p:nvPr>
            <p:ph idx="22"/>
          </p:nvPr>
        </p:nvSpPr>
        <p:spPr>
          <a:xfrm>
            <a:off x="457200" y="4709160"/>
            <a:ext cx="4023360" cy="73152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20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2200" kern="1200" baseline="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defRPr>
            </a:lvl1pPr>
            <a:lvl2pPr marL="457200" indent="-342900">
              <a:spcBef>
                <a:spcPts val="1200"/>
              </a:spcBef>
              <a:spcAft>
                <a:spcPts val="600"/>
              </a:spcAft>
              <a:buClr>
                <a:srgbClr val="04617B"/>
              </a:buClr>
              <a:buFont typeface="Arial" panose="020B0604020202020204" pitchFamily="34" charset="0"/>
              <a:buChar char="•"/>
              <a:defRPr lang="en-US" sz="2200" kern="1200" baseline="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defRPr>
            </a:lvl2pPr>
            <a:lvl3pPr marL="822960" indent="-274320">
              <a:spcBef>
                <a:spcPts val="1200"/>
              </a:spcBef>
              <a:spcAft>
                <a:spcPts val="600"/>
              </a:spcAft>
              <a:buClr>
                <a:srgbClr val="B60000"/>
              </a:buClr>
              <a:buFont typeface="Arial" panose="020B0604020202020204" pitchFamily="34" charset="0"/>
              <a:buChar char="•"/>
              <a:defRPr lang="en-US" sz="2200" kern="1200" baseline="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defRPr>
            </a:lvl3pPr>
            <a:lvl4pPr marL="1188720" indent="-274320">
              <a:spcBef>
                <a:spcPts val="1200"/>
              </a:spcBef>
              <a:spcAft>
                <a:spcPts val="600"/>
              </a:spcAft>
              <a:buClr>
                <a:srgbClr val="663F78"/>
              </a:buClr>
              <a:buFont typeface="Arial" panose="020B0604020202020204" pitchFamily="34" charset="0"/>
              <a:buChar char="•"/>
              <a:defRPr lang="en-US" sz="2200" kern="1200" baseline="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defRPr>
            </a:lvl4pPr>
            <a:lvl5pPr marL="1554480" indent="-228600">
              <a:spcBef>
                <a:spcPts val="12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lang="en-US" sz="2200" kern="1200" baseline="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1"/>
          <p:cNvSpPr>
            <a:spLocks noGrp="1"/>
          </p:cNvSpPr>
          <p:nvPr>
            <p:ph idx="23"/>
          </p:nvPr>
        </p:nvSpPr>
        <p:spPr>
          <a:xfrm>
            <a:off x="4663440" y="4709160"/>
            <a:ext cx="4023360" cy="73152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ts val="120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2200" kern="1200" baseline="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defRPr>
            </a:lvl1pPr>
            <a:lvl2pPr marL="457200" indent="-342900" algn="l" defTabSz="914400" rtl="0" eaLnBrk="1" latinLnBrk="0" hangingPunct="1">
              <a:spcBef>
                <a:spcPts val="1200"/>
              </a:spcBef>
              <a:spcAft>
                <a:spcPts val="600"/>
              </a:spcAft>
              <a:buClr>
                <a:srgbClr val="04617B"/>
              </a:buClr>
              <a:buFont typeface="Arial" panose="020B0604020202020204" pitchFamily="34" charset="0"/>
              <a:buChar char="•"/>
              <a:defRPr lang="en-US" sz="2200" kern="1200" baseline="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defRPr>
            </a:lvl2pPr>
            <a:lvl3pPr marL="822960" indent="-274320" algn="l" defTabSz="914400" rtl="0" eaLnBrk="1" latinLnBrk="0" hangingPunct="1">
              <a:spcBef>
                <a:spcPts val="1200"/>
              </a:spcBef>
              <a:spcAft>
                <a:spcPts val="600"/>
              </a:spcAft>
              <a:buClr>
                <a:srgbClr val="B60000"/>
              </a:buClr>
              <a:buFont typeface="Arial" panose="020B0604020202020204" pitchFamily="34" charset="0"/>
              <a:buChar char="•"/>
              <a:defRPr lang="en-US" sz="2200" kern="1200" baseline="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defRPr>
            </a:lvl3pPr>
            <a:lvl4pPr marL="1188720" indent="-274320" algn="l" defTabSz="914400" rtl="0" eaLnBrk="1" latinLnBrk="0" hangingPunct="1">
              <a:spcBef>
                <a:spcPts val="1200"/>
              </a:spcBef>
              <a:spcAft>
                <a:spcPts val="600"/>
              </a:spcAft>
              <a:buClr>
                <a:srgbClr val="663F78"/>
              </a:buClr>
              <a:buFont typeface="Arial" panose="020B0604020202020204" pitchFamily="34" charset="0"/>
              <a:buChar char="•"/>
              <a:defRPr lang="en-US" sz="2200" kern="1200" baseline="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defRPr>
            </a:lvl4pPr>
            <a:lvl5pPr marL="1554480" indent="-228600" algn="l" defTabSz="914400" rtl="0" eaLnBrk="1" latinLnBrk="0" hangingPunct="1">
              <a:spcBef>
                <a:spcPts val="12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lang="en-US" sz="2200" kern="1200" baseline="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Content Placeholder 1"/>
          <p:cNvSpPr>
            <a:spLocks noGrp="1"/>
          </p:cNvSpPr>
          <p:nvPr>
            <p:ph idx="24"/>
          </p:nvPr>
        </p:nvSpPr>
        <p:spPr>
          <a:xfrm>
            <a:off x="457200" y="5562600"/>
            <a:ext cx="4023360" cy="73152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200"/>
              </a:spcBef>
              <a:spcAft>
                <a:spcPts val="600"/>
              </a:spcAft>
              <a:buFont typeface="Arial" panose="020B0604020202020204" pitchFamily="34" charset="0"/>
              <a:buNone/>
              <a:defRPr sz="2200"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457200" indent="-342900">
              <a:spcBef>
                <a:spcPts val="1200"/>
              </a:spcBef>
              <a:spcAft>
                <a:spcPts val="600"/>
              </a:spcAft>
              <a:buClr>
                <a:srgbClr val="04617B"/>
              </a:buClr>
              <a:buFont typeface="Arial" panose="020B0604020202020204" pitchFamily="34" charset="0"/>
              <a:buChar char="•"/>
              <a:defRPr sz="2200"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822960" indent="-274320">
              <a:spcBef>
                <a:spcPts val="1200"/>
              </a:spcBef>
              <a:spcAft>
                <a:spcPts val="600"/>
              </a:spcAft>
              <a:buClr>
                <a:srgbClr val="B60000"/>
              </a:buClr>
              <a:buFont typeface="Arial" panose="020B0604020202020204" pitchFamily="34" charset="0"/>
              <a:buChar char="•"/>
              <a:defRPr sz="2200"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188720" indent="-274320">
              <a:spcBef>
                <a:spcPts val="1200"/>
              </a:spcBef>
              <a:spcAft>
                <a:spcPts val="600"/>
              </a:spcAft>
              <a:buClr>
                <a:srgbClr val="663F78"/>
              </a:buClr>
              <a:buFont typeface="Arial" panose="020B0604020202020204" pitchFamily="34" charset="0"/>
              <a:buChar char="•"/>
              <a:defRPr sz="2200"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1554480" indent="-228600">
              <a:spcBef>
                <a:spcPts val="12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200">
                <a:latin typeface="Times New Roman" panose="02020603050405020304" pitchFamily="18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Content Placeholder 1"/>
          <p:cNvSpPr>
            <a:spLocks noGrp="1"/>
          </p:cNvSpPr>
          <p:nvPr>
            <p:ph idx="25"/>
          </p:nvPr>
        </p:nvSpPr>
        <p:spPr>
          <a:xfrm>
            <a:off x="4663440" y="5562600"/>
            <a:ext cx="4023360" cy="73152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ts val="120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2200" kern="1200" baseline="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defRPr>
            </a:lvl1pPr>
            <a:lvl2pPr marL="457200" indent="-342900" algn="l" defTabSz="914400" rtl="0" eaLnBrk="1" latinLnBrk="0" hangingPunct="1">
              <a:spcBef>
                <a:spcPts val="1200"/>
              </a:spcBef>
              <a:spcAft>
                <a:spcPts val="600"/>
              </a:spcAft>
              <a:buClr>
                <a:srgbClr val="04617B"/>
              </a:buClr>
              <a:buFont typeface="Arial" panose="020B0604020202020204" pitchFamily="34" charset="0"/>
              <a:buChar char="•"/>
              <a:defRPr lang="en-US" sz="2200" kern="1200" baseline="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defRPr>
            </a:lvl2pPr>
            <a:lvl3pPr marL="822960" indent="-274320" algn="l" defTabSz="914400" rtl="0" eaLnBrk="1" latinLnBrk="0" hangingPunct="1">
              <a:spcBef>
                <a:spcPts val="1200"/>
              </a:spcBef>
              <a:spcAft>
                <a:spcPts val="600"/>
              </a:spcAft>
              <a:buClr>
                <a:srgbClr val="B60000"/>
              </a:buClr>
              <a:buFont typeface="Arial" panose="020B0604020202020204" pitchFamily="34" charset="0"/>
              <a:buChar char="•"/>
              <a:defRPr lang="en-US" sz="2200" kern="1200" baseline="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defRPr>
            </a:lvl3pPr>
            <a:lvl4pPr marL="1188720" indent="-274320" algn="l" defTabSz="914400" rtl="0" eaLnBrk="1" latinLnBrk="0" hangingPunct="1">
              <a:spcBef>
                <a:spcPts val="1200"/>
              </a:spcBef>
              <a:spcAft>
                <a:spcPts val="600"/>
              </a:spcAft>
              <a:buClr>
                <a:srgbClr val="663F78"/>
              </a:buClr>
              <a:buFont typeface="Arial" panose="020B0604020202020204" pitchFamily="34" charset="0"/>
              <a:buChar char="•"/>
              <a:defRPr lang="en-US" sz="2200" kern="1200" baseline="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defRPr>
            </a:lvl4pPr>
            <a:lvl5pPr marL="1554480" indent="-228600" algn="l" defTabSz="914400" rtl="0" eaLnBrk="1" latinLnBrk="0" hangingPunct="1">
              <a:spcBef>
                <a:spcPts val="12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lang="en-US" sz="2200" kern="1200" baseline="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Photo Credit"/>
          <p:cNvSpPr>
            <a:spLocks noGrp="1"/>
          </p:cNvSpPr>
          <p:nvPr>
            <p:ph type="body" sz="quarter" idx="26" hasCustomPrompt="1"/>
          </p:nvPr>
        </p:nvSpPr>
        <p:spPr>
          <a:xfrm>
            <a:off x="6473952" y="6705600"/>
            <a:ext cx="2670048" cy="155448"/>
          </a:xfrm>
          <a:prstGeom prst="rect">
            <a:avLst/>
          </a:prstGeom>
        </p:spPr>
        <p:txBody>
          <a:bodyPr lIns="0" tIns="0" rIns="45720" bIns="0"/>
          <a:lstStyle>
            <a:lvl1pPr marL="0" indent="0" algn="r">
              <a:buNone/>
              <a:defRPr sz="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Insert Photo Credit Here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RedBar-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Title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88720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4000" b="0">
                <a:solidFill>
                  <a:srgbClr val="0000CC"/>
                </a:solidFill>
                <a:latin typeface="+mj-ea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1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1524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200"/>
              </a:spcBef>
              <a:spcAft>
                <a:spcPts val="600"/>
              </a:spcAft>
              <a:buFont typeface="Arial" panose="020B0604020202020204" pitchFamily="34" charset="0"/>
              <a:buNone/>
              <a:defRPr sz="2200" baseline="0"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457200" indent="-342900">
              <a:spcBef>
                <a:spcPts val="1200"/>
              </a:spcBef>
              <a:spcAft>
                <a:spcPts val="600"/>
              </a:spcAft>
              <a:buClr>
                <a:srgbClr val="04617B"/>
              </a:buClr>
              <a:buFont typeface="Arial" panose="020B0604020202020204" pitchFamily="34" charset="0"/>
              <a:buChar char="•"/>
              <a:defRPr sz="2800">
                <a:latin typeface="+mj-lt"/>
                <a:cs typeface="Arial" panose="020B0604020202020204" pitchFamily="34" charset="0"/>
              </a:defRPr>
            </a:lvl2pPr>
            <a:lvl3pPr marL="822960" indent="-274320">
              <a:spcBef>
                <a:spcPts val="1200"/>
              </a:spcBef>
              <a:spcAft>
                <a:spcPts val="600"/>
              </a:spcAft>
              <a:buClr>
                <a:srgbClr val="B60000"/>
              </a:buClr>
              <a:buFont typeface="Arial" panose="020B0604020202020204" pitchFamily="34" charset="0"/>
              <a:buChar char="•"/>
              <a:defRPr sz="2400">
                <a:latin typeface="+mj-lt"/>
                <a:cs typeface="Arial" panose="020B0604020202020204" pitchFamily="34" charset="0"/>
              </a:defRPr>
            </a:lvl3pPr>
            <a:lvl4pPr marL="1188720" indent="-274320">
              <a:spcBef>
                <a:spcPts val="1200"/>
              </a:spcBef>
              <a:spcAft>
                <a:spcPts val="600"/>
              </a:spcAft>
              <a:buClr>
                <a:srgbClr val="663F78"/>
              </a:buClr>
              <a:buFont typeface="Arial" panose="020B0604020202020204" pitchFamily="34" charset="0"/>
              <a:buChar char="•"/>
              <a:defRPr sz="2000">
                <a:latin typeface="+mj-lt"/>
                <a:cs typeface="Arial" panose="020B0604020202020204" pitchFamily="34" charset="0"/>
              </a:defRPr>
            </a:lvl4pPr>
            <a:lvl5pPr marL="1554480" indent="-228600">
              <a:spcBef>
                <a:spcPts val="12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600">
                <a:latin typeface="+mj-lt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1"/>
          <p:cNvSpPr>
            <a:spLocks noGrp="1"/>
          </p:cNvSpPr>
          <p:nvPr>
            <p:ph idx="13"/>
          </p:nvPr>
        </p:nvSpPr>
        <p:spPr>
          <a:xfrm>
            <a:off x="457200" y="3048000"/>
            <a:ext cx="8229600" cy="16002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20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2200" kern="1200" baseline="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defRPr>
            </a:lvl1pPr>
            <a:lvl2pPr marL="457200" indent="-342900">
              <a:spcBef>
                <a:spcPts val="1200"/>
              </a:spcBef>
              <a:spcAft>
                <a:spcPts val="600"/>
              </a:spcAft>
              <a:buClr>
                <a:srgbClr val="04617B"/>
              </a:buClr>
              <a:buFont typeface="Arial" panose="020B0604020202020204" pitchFamily="34" charset="0"/>
              <a:buChar char="•"/>
              <a:defRPr sz="2800">
                <a:latin typeface="+mj-lt"/>
                <a:cs typeface="Arial" panose="020B0604020202020204" pitchFamily="34" charset="0"/>
              </a:defRPr>
            </a:lvl2pPr>
            <a:lvl3pPr marL="822960" indent="-274320">
              <a:spcBef>
                <a:spcPts val="1200"/>
              </a:spcBef>
              <a:spcAft>
                <a:spcPts val="600"/>
              </a:spcAft>
              <a:buClr>
                <a:srgbClr val="B60000"/>
              </a:buClr>
              <a:buFont typeface="Arial" panose="020B0604020202020204" pitchFamily="34" charset="0"/>
              <a:buChar char="•"/>
              <a:defRPr sz="2400">
                <a:latin typeface="+mj-lt"/>
                <a:cs typeface="Arial" panose="020B0604020202020204" pitchFamily="34" charset="0"/>
              </a:defRPr>
            </a:lvl3pPr>
            <a:lvl4pPr marL="1188720" indent="-274320">
              <a:spcBef>
                <a:spcPts val="1200"/>
              </a:spcBef>
              <a:spcAft>
                <a:spcPts val="600"/>
              </a:spcAft>
              <a:buClr>
                <a:srgbClr val="663F78"/>
              </a:buClr>
              <a:buFont typeface="Arial" panose="020B0604020202020204" pitchFamily="34" charset="0"/>
              <a:buChar char="•"/>
              <a:defRPr sz="2000">
                <a:latin typeface="+mj-lt"/>
                <a:cs typeface="Arial" panose="020B0604020202020204" pitchFamily="34" charset="0"/>
              </a:defRPr>
            </a:lvl4pPr>
            <a:lvl5pPr marL="1554480" indent="-228600">
              <a:spcBef>
                <a:spcPts val="12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600">
                <a:latin typeface="+mj-lt"/>
                <a:cs typeface="Arial" panose="020B0604020202020204" pitchFamily="34" charset="0"/>
              </a:defRPr>
            </a:lvl5pPr>
          </a:lstStyle>
          <a:p>
            <a:pPr marL="0" lvl="0" indent="0" algn="l" defTabSz="914400" rtl="0" eaLnBrk="1" latinLnBrk="0" hangingPunct="1">
              <a:lnSpc>
                <a:spcPct val="150000"/>
              </a:lnSpc>
              <a:spcBef>
                <a:spcPts val="12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1"/>
          <p:cNvSpPr>
            <a:spLocks noGrp="1"/>
          </p:cNvSpPr>
          <p:nvPr>
            <p:ph idx="14"/>
          </p:nvPr>
        </p:nvSpPr>
        <p:spPr>
          <a:xfrm>
            <a:off x="457200" y="4800600"/>
            <a:ext cx="8229600" cy="16002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20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2200" kern="1200" baseline="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defRPr>
            </a:lvl1pPr>
            <a:lvl2pPr marL="457200" indent="-342900">
              <a:spcBef>
                <a:spcPts val="1200"/>
              </a:spcBef>
              <a:spcAft>
                <a:spcPts val="600"/>
              </a:spcAft>
              <a:buClr>
                <a:srgbClr val="04617B"/>
              </a:buClr>
              <a:buFont typeface="Arial" panose="020B0604020202020204" pitchFamily="34" charset="0"/>
              <a:buChar char="•"/>
              <a:defRPr sz="2800">
                <a:latin typeface="+mj-lt"/>
                <a:cs typeface="Arial" panose="020B0604020202020204" pitchFamily="34" charset="0"/>
              </a:defRPr>
            </a:lvl2pPr>
            <a:lvl3pPr marL="822960" indent="-274320">
              <a:spcBef>
                <a:spcPts val="1200"/>
              </a:spcBef>
              <a:spcAft>
                <a:spcPts val="600"/>
              </a:spcAft>
              <a:buClr>
                <a:srgbClr val="B60000"/>
              </a:buClr>
              <a:buFont typeface="Arial" panose="020B0604020202020204" pitchFamily="34" charset="0"/>
              <a:buChar char="•"/>
              <a:defRPr sz="2400">
                <a:latin typeface="+mj-lt"/>
                <a:cs typeface="Arial" panose="020B0604020202020204" pitchFamily="34" charset="0"/>
              </a:defRPr>
            </a:lvl3pPr>
            <a:lvl4pPr marL="1188720" indent="-274320">
              <a:spcBef>
                <a:spcPts val="1200"/>
              </a:spcBef>
              <a:spcAft>
                <a:spcPts val="600"/>
              </a:spcAft>
              <a:buClr>
                <a:srgbClr val="663F78"/>
              </a:buClr>
              <a:buFont typeface="Arial" panose="020B0604020202020204" pitchFamily="34" charset="0"/>
              <a:buChar char="•"/>
              <a:defRPr sz="2000">
                <a:latin typeface="+mj-lt"/>
                <a:cs typeface="Arial" panose="020B0604020202020204" pitchFamily="34" charset="0"/>
              </a:defRPr>
            </a:lvl4pPr>
            <a:lvl5pPr marL="1554480" indent="-228600">
              <a:spcBef>
                <a:spcPts val="12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600">
                <a:latin typeface="+mj-lt"/>
                <a:cs typeface="Arial" panose="020B0604020202020204" pitchFamily="34" charset="0"/>
              </a:defRPr>
            </a:lvl5pPr>
          </a:lstStyle>
          <a:p>
            <a:pPr marL="0" lvl="0" indent="0" algn="l" defTabSz="914400" rtl="0" eaLnBrk="1" latinLnBrk="0" hangingPunct="1">
              <a:lnSpc>
                <a:spcPct val="150000"/>
              </a:lnSpc>
              <a:spcBef>
                <a:spcPts val="12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Jump Link"/>
          <p:cNvSpPr>
            <a:spLocks noGrp="1"/>
          </p:cNvSpPr>
          <p:nvPr>
            <p:ph type="body" sz="quarter" idx="15" hasCustomPrompt="1"/>
          </p:nvPr>
        </p:nvSpPr>
        <p:spPr>
          <a:xfrm>
            <a:off x="3465576" y="6553200"/>
            <a:ext cx="2212848" cy="100584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800"/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dirty="0"/>
              <a:t>Add “Access the text alternative for slide images.”</a:t>
            </a:r>
          </a:p>
        </p:txBody>
      </p:sp>
      <p:sp>
        <p:nvSpPr>
          <p:cNvPr id="14" name="Photo Credit"/>
          <p:cNvSpPr>
            <a:spLocks noGrp="1"/>
          </p:cNvSpPr>
          <p:nvPr>
            <p:ph type="body" sz="quarter" idx="16" hasCustomPrompt="1"/>
          </p:nvPr>
        </p:nvSpPr>
        <p:spPr>
          <a:xfrm>
            <a:off x="6473952" y="6705600"/>
            <a:ext cx="2670048" cy="155448"/>
          </a:xfrm>
          <a:prstGeom prst="rect">
            <a:avLst/>
          </a:prstGeom>
        </p:spPr>
        <p:txBody>
          <a:bodyPr wrap="none" lIns="0" tIns="0" rIns="45720" bIns="0"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800">
                <a:solidFill>
                  <a:schemeClr val="bg1"/>
                </a:solidFill>
              </a:defRPr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Insert Photo Credit Here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RedBar-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Title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88720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4000" b="0">
                <a:solidFill>
                  <a:srgbClr val="0000CC"/>
                </a:solidFill>
                <a:latin typeface="+mj-ea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1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73152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200"/>
              </a:spcBef>
              <a:spcAft>
                <a:spcPts val="600"/>
              </a:spcAft>
              <a:buFont typeface="Arial" panose="020B0604020202020204" pitchFamily="34" charset="0"/>
              <a:buNone/>
              <a:defRPr sz="2200" baseline="0"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457200" indent="-342900">
              <a:spcBef>
                <a:spcPts val="1200"/>
              </a:spcBef>
              <a:spcAft>
                <a:spcPts val="600"/>
              </a:spcAft>
              <a:buClr>
                <a:srgbClr val="04617B"/>
              </a:buClr>
              <a:buFont typeface="Arial" panose="020B0604020202020204" pitchFamily="34" charset="0"/>
              <a:buChar char="•"/>
              <a:defRPr sz="2800">
                <a:latin typeface="+mj-lt"/>
                <a:cs typeface="Arial" panose="020B0604020202020204" pitchFamily="34" charset="0"/>
              </a:defRPr>
            </a:lvl2pPr>
            <a:lvl3pPr marL="822960" indent="-274320">
              <a:spcBef>
                <a:spcPts val="1200"/>
              </a:spcBef>
              <a:spcAft>
                <a:spcPts val="600"/>
              </a:spcAft>
              <a:buClr>
                <a:srgbClr val="B60000"/>
              </a:buClr>
              <a:buFont typeface="Arial" panose="020B0604020202020204" pitchFamily="34" charset="0"/>
              <a:buChar char="•"/>
              <a:defRPr sz="2400">
                <a:latin typeface="+mj-lt"/>
                <a:cs typeface="Arial" panose="020B0604020202020204" pitchFamily="34" charset="0"/>
              </a:defRPr>
            </a:lvl3pPr>
            <a:lvl4pPr marL="1188720" indent="-274320">
              <a:spcBef>
                <a:spcPts val="1200"/>
              </a:spcBef>
              <a:spcAft>
                <a:spcPts val="600"/>
              </a:spcAft>
              <a:buClr>
                <a:srgbClr val="663F78"/>
              </a:buClr>
              <a:buFont typeface="Arial" panose="020B0604020202020204" pitchFamily="34" charset="0"/>
              <a:buChar char="•"/>
              <a:defRPr sz="2000">
                <a:latin typeface="+mj-lt"/>
                <a:cs typeface="Arial" panose="020B0604020202020204" pitchFamily="34" charset="0"/>
              </a:defRPr>
            </a:lvl4pPr>
            <a:lvl5pPr marL="1554480" indent="-228600">
              <a:spcBef>
                <a:spcPts val="12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600">
                <a:latin typeface="+mj-lt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1"/>
          <p:cNvSpPr>
            <a:spLocks noGrp="1"/>
          </p:cNvSpPr>
          <p:nvPr>
            <p:ph idx="13"/>
          </p:nvPr>
        </p:nvSpPr>
        <p:spPr>
          <a:xfrm>
            <a:off x="457200" y="2179320"/>
            <a:ext cx="8229600" cy="73152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20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2200" kern="1200" baseline="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defRPr>
            </a:lvl1pPr>
            <a:lvl2pPr marL="457200" indent="-342900">
              <a:spcBef>
                <a:spcPts val="1200"/>
              </a:spcBef>
              <a:spcAft>
                <a:spcPts val="600"/>
              </a:spcAft>
              <a:buClr>
                <a:srgbClr val="04617B"/>
              </a:buClr>
              <a:buFont typeface="Arial" panose="020B0604020202020204" pitchFamily="34" charset="0"/>
              <a:buChar char="•"/>
              <a:defRPr sz="2800">
                <a:latin typeface="+mj-lt"/>
                <a:cs typeface="Arial" panose="020B0604020202020204" pitchFamily="34" charset="0"/>
              </a:defRPr>
            </a:lvl2pPr>
            <a:lvl3pPr marL="822960" indent="-274320">
              <a:spcBef>
                <a:spcPts val="1200"/>
              </a:spcBef>
              <a:spcAft>
                <a:spcPts val="600"/>
              </a:spcAft>
              <a:buClr>
                <a:srgbClr val="B60000"/>
              </a:buClr>
              <a:buFont typeface="Arial" panose="020B0604020202020204" pitchFamily="34" charset="0"/>
              <a:buChar char="•"/>
              <a:defRPr sz="2400">
                <a:latin typeface="+mj-lt"/>
                <a:cs typeface="Arial" panose="020B0604020202020204" pitchFamily="34" charset="0"/>
              </a:defRPr>
            </a:lvl3pPr>
            <a:lvl4pPr marL="1188720" indent="-274320">
              <a:spcBef>
                <a:spcPts val="1200"/>
              </a:spcBef>
              <a:spcAft>
                <a:spcPts val="600"/>
              </a:spcAft>
              <a:buClr>
                <a:srgbClr val="663F78"/>
              </a:buClr>
              <a:buFont typeface="Arial" panose="020B0604020202020204" pitchFamily="34" charset="0"/>
              <a:buChar char="•"/>
              <a:defRPr sz="2000">
                <a:latin typeface="+mj-lt"/>
                <a:cs typeface="Arial" panose="020B0604020202020204" pitchFamily="34" charset="0"/>
              </a:defRPr>
            </a:lvl4pPr>
            <a:lvl5pPr marL="1554480" indent="-228600">
              <a:spcBef>
                <a:spcPts val="12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600">
                <a:latin typeface="+mj-lt"/>
                <a:cs typeface="Arial" panose="020B0604020202020204" pitchFamily="34" charset="0"/>
              </a:defRPr>
            </a:lvl5pPr>
          </a:lstStyle>
          <a:p>
            <a:pPr marL="0" lvl="0" indent="0" algn="l" defTabSz="914400" rtl="0" eaLnBrk="1" latinLnBrk="0" hangingPunct="1">
              <a:lnSpc>
                <a:spcPct val="150000"/>
              </a:lnSpc>
              <a:spcBef>
                <a:spcPts val="12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1"/>
          <p:cNvSpPr>
            <a:spLocks noGrp="1"/>
          </p:cNvSpPr>
          <p:nvPr>
            <p:ph idx="14"/>
          </p:nvPr>
        </p:nvSpPr>
        <p:spPr>
          <a:xfrm>
            <a:off x="457200" y="3063240"/>
            <a:ext cx="8229600" cy="73152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20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2200" kern="1200" baseline="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defRPr>
            </a:lvl1pPr>
            <a:lvl2pPr marL="457200" indent="-342900">
              <a:spcBef>
                <a:spcPts val="1200"/>
              </a:spcBef>
              <a:spcAft>
                <a:spcPts val="600"/>
              </a:spcAft>
              <a:buClr>
                <a:srgbClr val="04617B"/>
              </a:buClr>
              <a:buFont typeface="Arial" panose="020B0604020202020204" pitchFamily="34" charset="0"/>
              <a:buChar char="•"/>
              <a:defRPr sz="2800">
                <a:latin typeface="+mj-lt"/>
                <a:cs typeface="Arial" panose="020B0604020202020204" pitchFamily="34" charset="0"/>
              </a:defRPr>
            </a:lvl2pPr>
            <a:lvl3pPr marL="822960" indent="-274320">
              <a:spcBef>
                <a:spcPts val="1200"/>
              </a:spcBef>
              <a:spcAft>
                <a:spcPts val="600"/>
              </a:spcAft>
              <a:buClr>
                <a:srgbClr val="B60000"/>
              </a:buClr>
              <a:buFont typeface="Arial" panose="020B0604020202020204" pitchFamily="34" charset="0"/>
              <a:buChar char="•"/>
              <a:defRPr sz="2400">
                <a:latin typeface="+mj-lt"/>
                <a:cs typeface="Arial" panose="020B0604020202020204" pitchFamily="34" charset="0"/>
              </a:defRPr>
            </a:lvl3pPr>
            <a:lvl4pPr marL="1188720" indent="-274320">
              <a:spcBef>
                <a:spcPts val="1200"/>
              </a:spcBef>
              <a:spcAft>
                <a:spcPts val="600"/>
              </a:spcAft>
              <a:buClr>
                <a:srgbClr val="663F78"/>
              </a:buClr>
              <a:buFont typeface="Arial" panose="020B0604020202020204" pitchFamily="34" charset="0"/>
              <a:buChar char="•"/>
              <a:defRPr sz="2000">
                <a:latin typeface="+mj-lt"/>
                <a:cs typeface="Arial" panose="020B0604020202020204" pitchFamily="34" charset="0"/>
              </a:defRPr>
            </a:lvl4pPr>
            <a:lvl5pPr marL="1554480" indent="-228600">
              <a:spcBef>
                <a:spcPts val="12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600">
                <a:latin typeface="+mj-lt"/>
                <a:cs typeface="Arial" panose="020B0604020202020204" pitchFamily="34" charset="0"/>
              </a:defRPr>
            </a:lvl5pPr>
          </a:lstStyle>
          <a:p>
            <a:pPr marL="0" lvl="0" indent="0" algn="l" defTabSz="914400" rtl="0" eaLnBrk="1" latinLnBrk="0" hangingPunct="1">
              <a:lnSpc>
                <a:spcPct val="150000"/>
              </a:lnSpc>
              <a:spcBef>
                <a:spcPts val="12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1"/>
          <p:cNvSpPr>
            <a:spLocks noGrp="1"/>
          </p:cNvSpPr>
          <p:nvPr>
            <p:ph idx="15"/>
          </p:nvPr>
        </p:nvSpPr>
        <p:spPr>
          <a:xfrm>
            <a:off x="457200" y="3947160"/>
            <a:ext cx="8229600" cy="73152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20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2200" kern="1200" baseline="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defRPr>
            </a:lvl1pPr>
            <a:lvl2pPr marL="457200" indent="-342900">
              <a:spcBef>
                <a:spcPts val="1200"/>
              </a:spcBef>
              <a:spcAft>
                <a:spcPts val="600"/>
              </a:spcAft>
              <a:buClr>
                <a:srgbClr val="04617B"/>
              </a:buClr>
              <a:buFont typeface="Arial" panose="020B0604020202020204" pitchFamily="34" charset="0"/>
              <a:buChar char="•"/>
              <a:defRPr sz="2800">
                <a:latin typeface="+mj-lt"/>
                <a:cs typeface="Arial" panose="020B0604020202020204" pitchFamily="34" charset="0"/>
              </a:defRPr>
            </a:lvl2pPr>
            <a:lvl3pPr marL="822960" indent="-274320">
              <a:spcBef>
                <a:spcPts val="1200"/>
              </a:spcBef>
              <a:spcAft>
                <a:spcPts val="600"/>
              </a:spcAft>
              <a:buClr>
                <a:srgbClr val="B60000"/>
              </a:buClr>
              <a:buFont typeface="Arial" panose="020B0604020202020204" pitchFamily="34" charset="0"/>
              <a:buChar char="•"/>
              <a:defRPr sz="2400">
                <a:latin typeface="+mj-lt"/>
                <a:cs typeface="Arial" panose="020B0604020202020204" pitchFamily="34" charset="0"/>
              </a:defRPr>
            </a:lvl3pPr>
            <a:lvl4pPr marL="1188720" indent="-274320">
              <a:spcBef>
                <a:spcPts val="1200"/>
              </a:spcBef>
              <a:spcAft>
                <a:spcPts val="600"/>
              </a:spcAft>
              <a:buClr>
                <a:srgbClr val="663F78"/>
              </a:buClr>
              <a:buFont typeface="Arial" panose="020B0604020202020204" pitchFamily="34" charset="0"/>
              <a:buChar char="•"/>
              <a:defRPr sz="2000">
                <a:latin typeface="+mj-lt"/>
                <a:cs typeface="Arial" panose="020B0604020202020204" pitchFamily="34" charset="0"/>
              </a:defRPr>
            </a:lvl4pPr>
            <a:lvl5pPr marL="1554480" indent="-228600">
              <a:spcBef>
                <a:spcPts val="12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600">
                <a:latin typeface="+mj-lt"/>
                <a:cs typeface="Arial" panose="020B0604020202020204" pitchFamily="34" charset="0"/>
              </a:defRPr>
            </a:lvl5pPr>
          </a:lstStyle>
          <a:p>
            <a:pPr marL="0" lvl="0" indent="0" algn="l" defTabSz="914400" rtl="0" eaLnBrk="1" latinLnBrk="0" hangingPunct="1">
              <a:lnSpc>
                <a:spcPct val="150000"/>
              </a:lnSpc>
              <a:spcBef>
                <a:spcPts val="12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"/>
          <p:cNvSpPr>
            <a:spLocks noGrp="1"/>
          </p:cNvSpPr>
          <p:nvPr>
            <p:ph idx="16"/>
          </p:nvPr>
        </p:nvSpPr>
        <p:spPr>
          <a:xfrm>
            <a:off x="457200" y="4831080"/>
            <a:ext cx="8229600" cy="73152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20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2200" kern="1200" baseline="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defRPr>
            </a:lvl1pPr>
            <a:lvl2pPr marL="457200" indent="-342900">
              <a:spcBef>
                <a:spcPts val="1200"/>
              </a:spcBef>
              <a:spcAft>
                <a:spcPts val="600"/>
              </a:spcAft>
              <a:buClr>
                <a:srgbClr val="04617B"/>
              </a:buClr>
              <a:buFont typeface="Arial" panose="020B0604020202020204" pitchFamily="34" charset="0"/>
              <a:buChar char="•"/>
              <a:defRPr sz="2800">
                <a:latin typeface="+mj-lt"/>
                <a:cs typeface="Arial" panose="020B0604020202020204" pitchFamily="34" charset="0"/>
              </a:defRPr>
            </a:lvl2pPr>
            <a:lvl3pPr marL="822960" indent="-274320">
              <a:spcBef>
                <a:spcPts val="1200"/>
              </a:spcBef>
              <a:spcAft>
                <a:spcPts val="600"/>
              </a:spcAft>
              <a:buClr>
                <a:srgbClr val="B60000"/>
              </a:buClr>
              <a:buFont typeface="Arial" panose="020B0604020202020204" pitchFamily="34" charset="0"/>
              <a:buChar char="•"/>
              <a:defRPr sz="2400">
                <a:latin typeface="+mj-lt"/>
                <a:cs typeface="Arial" panose="020B0604020202020204" pitchFamily="34" charset="0"/>
              </a:defRPr>
            </a:lvl3pPr>
            <a:lvl4pPr marL="1188720" indent="-274320">
              <a:spcBef>
                <a:spcPts val="1200"/>
              </a:spcBef>
              <a:spcAft>
                <a:spcPts val="600"/>
              </a:spcAft>
              <a:buClr>
                <a:srgbClr val="663F78"/>
              </a:buClr>
              <a:buFont typeface="Arial" panose="020B0604020202020204" pitchFamily="34" charset="0"/>
              <a:buChar char="•"/>
              <a:defRPr sz="2000">
                <a:latin typeface="+mj-lt"/>
                <a:cs typeface="Arial" panose="020B0604020202020204" pitchFamily="34" charset="0"/>
              </a:defRPr>
            </a:lvl4pPr>
            <a:lvl5pPr marL="1554480" indent="-228600">
              <a:spcBef>
                <a:spcPts val="12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600">
                <a:latin typeface="+mj-lt"/>
                <a:cs typeface="Arial" panose="020B0604020202020204" pitchFamily="34" charset="0"/>
              </a:defRPr>
            </a:lvl5pPr>
          </a:lstStyle>
          <a:p>
            <a:pPr marL="0" lvl="0" indent="0" algn="l" defTabSz="914400" rtl="0" eaLnBrk="1" latinLnBrk="0" hangingPunct="1">
              <a:lnSpc>
                <a:spcPct val="150000"/>
              </a:lnSpc>
              <a:spcBef>
                <a:spcPts val="12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1"/>
          <p:cNvSpPr>
            <a:spLocks noGrp="1"/>
          </p:cNvSpPr>
          <p:nvPr>
            <p:ph idx="17"/>
          </p:nvPr>
        </p:nvSpPr>
        <p:spPr>
          <a:xfrm>
            <a:off x="457200" y="5715000"/>
            <a:ext cx="8229600" cy="73152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20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2200" kern="1200" baseline="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defRPr>
            </a:lvl1pPr>
            <a:lvl2pPr marL="457200" indent="-342900">
              <a:spcBef>
                <a:spcPts val="1200"/>
              </a:spcBef>
              <a:spcAft>
                <a:spcPts val="600"/>
              </a:spcAft>
              <a:buClr>
                <a:srgbClr val="04617B"/>
              </a:buClr>
              <a:buFont typeface="Arial" panose="020B0604020202020204" pitchFamily="34" charset="0"/>
              <a:buChar char="•"/>
              <a:defRPr sz="2800">
                <a:latin typeface="+mj-lt"/>
                <a:cs typeface="Arial" panose="020B0604020202020204" pitchFamily="34" charset="0"/>
              </a:defRPr>
            </a:lvl2pPr>
            <a:lvl3pPr marL="822960" indent="-274320">
              <a:spcBef>
                <a:spcPts val="1200"/>
              </a:spcBef>
              <a:spcAft>
                <a:spcPts val="600"/>
              </a:spcAft>
              <a:buClr>
                <a:srgbClr val="B60000"/>
              </a:buClr>
              <a:buFont typeface="Arial" panose="020B0604020202020204" pitchFamily="34" charset="0"/>
              <a:buChar char="•"/>
              <a:defRPr sz="2400">
                <a:latin typeface="+mj-lt"/>
                <a:cs typeface="Arial" panose="020B0604020202020204" pitchFamily="34" charset="0"/>
              </a:defRPr>
            </a:lvl3pPr>
            <a:lvl4pPr marL="1188720" indent="-274320">
              <a:spcBef>
                <a:spcPts val="1200"/>
              </a:spcBef>
              <a:spcAft>
                <a:spcPts val="600"/>
              </a:spcAft>
              <a:buClr>
                <a:srgbClr val="663F78"/>
              </a:buClr>
              <a:buFont typeface="Arial" panose="020B0604020202020204" pitchFamily="34" charset="0"/>
              <a:buChar char="•"/>
              <a:defRPr sz="2000">
                <a:latin typeface="+mj-lt"/>
                <a:cs typeface="Arial" panose="020B0604020202020204" pitchFamily="34" charset="0"/>
              </a:defRPr>
            </a:lvl4pPr>
            <a:lvl5pPr marL="1554480" indent="-228600">
              <a:spcBef>
                <a:spcPts val="12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600">
                <a:latin typeface="+mj-lt"/>
                <a:cs typeface="Arial" panose="020B0604020202020204" pitchFamily="34" charset="0"/>
              </a:defRPr>
            </a:lvl5pPr>
          </a:lstStyle>
          <a:p>
            <a:pPr marL="0" lvl="0" indent="0" algn="l" defTabSz="914400" rtl="0" eaLnBrk="1" latinLnBrk="0" hangingPunct="1">
              <a:lnSpc>
                <a:spcPct val="150000"/>
              </a:lnSpc>
              <a:spcBef>
                <a:spcPts val="12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14414" y="115888"/>
            <a:ext cx="7358114" cy="1128712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5328592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5288" y="115888"/>
            <a:ext cx="8229600" cy="112871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412875"/>
            <a:ext cx="4038600" cy="4752975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1412875"/>
            <a:ext cx="4038600" cy="2300288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48200" y="3865563"/>
            <a:ext cx="4038600" cy="230028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5288" y="115888"/>
            <a:ext cx="8229600" cy="112871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457200" y="1412875"/>
            <a:ext cx="8229600" cy="4752975"/>
          </a:xfrm>
        </p:spPr>
        <p:txBody>
          <a:bodyPr/>
          <a:lstStyle/>
          <a:p>
            <a:pPr lvl="0"/>
            <a:endParaRPr lang="zh-CN" altLang="en-US" noProof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标题和四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sz="quarter"/>
          </p:nvPr>
        </p:nvSpPr>
        <p:spPr>
          <a:xfrm>
            <a:off x="395288" y="115888"/>
            <a:ext cx="8229600" cy="112871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457200" y="1412875"/>
            <a:ext cx="4038600" cy="23002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1412875"/>
            <a:ext cx="4038600" cy="23002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57200" y="3865563"/>
            <a:ext cx="4038600" cy="230028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8200" y="3865563"/>
            <a:ext cx="4038600" cy="230028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5288" y="115888"/>
            <a:ext cx="8229600" cy="112871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412875"/>
            <a:ext cx="4038600" cy="475297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412875"/>
            <a:ext cx="4038600" cy="475297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85875" y="115888"/>
            <a:ext cx="7215188" cy="112871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214313" y="1412875"/>
            <a:ext cx="4210050" cy="51593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6763" y="1412875"/>
            <a:ext cx="4210050" cy="51593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3" name="Rectangle 14"/>
          <p:cNvSpPr>
            <a:spLocks noGrp="1" noChangeArrowheads="1"/>
          </p:cNvSpPr>
          <p:nvPr>
            <p:ph type="title"/>
          </p:nvPr>
        </p:nvSpPr>
        <p:spPr bwMode="auto">
          <a:xfrm>
            <a:off x="1023938" y="284163"/>
            <a:ext cx="7215187" cy="7683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1027" name="Rectangle 15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0663" y="1539875"/>
            <a:ext cx="8572500" cy="5159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028" name="Text Box 5"/>
          <p:cNvSpPr txBox="1">
            <a:spLocks noChangeArrowheads="1"/>
          </p:cNvSpPr>
          <p:nvPr/>
        </p:nvSpPr>
        <p:spPr bwMode="auto">
          <a:xfrm>
            <a:off x="8532813" y="6546850"/>
            <a:ext cx="762000" cy="338138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fld id="{519FEAF4-E7F3-47F3-9FA8-92F000B03308}" type="slidenum">
              <a:rPr lang="en-US" altLang="zh-CN" sz="1600" b="0" smtClean="0">
                <a:solidFill>
                  <a:schemeClr val="bg2"/>
                </a:solidFill>
                <a:latin typeface="Arial Black" panose="020B0A04020102020204" pitchFamily="34" charset="0"/>
              </a:rPr>
              <a:t>‹#›</a:t>
            </a:fld>
            <a:endParaRPr lang="en-US" altLang="zh-CN" sz="1600" b="0">
              <a:solidFill>
                <a:schemeClr val="bg2"/>
              </a:solidFill>
              <a:latin typeface="Arial Black" panose="020B0A04020102020204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100193" y="980728"/>
            <a:ext cx="7720279" cy="45719"/>
          </a:xfrm>
          <a:prstGeom prst="rect">
            <a:avLst/>
          </a:prstGeom>
          <a:solidFill>
            <a:srgbClr val="02367B"/>
          </a:solidFill>
          <a:ln>
            <a:solidFill>
              <a:sysClr val="windowText" lastClr="000000">
                <a:lumMod val="95000"/>
                <a:lumOff val="5000"/>
              </a:sysClr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 b="0" kern="0">
              <a:solidFill>
                <a:sysClr val="window" lastClr="FFFFFF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pic>
        <p:nvPicPr>
          <p:cNvPr id="1036" name="Picture 12" descr="http://upload.univs.cn/2012/1012/1350027363463.jpg"/>
          <p:cNvPicPr>
            <a:picLocks noChangeAspect="1" noChangeArrowheads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754" y="312900"/>
            <a:ext cx="688480" cy="690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黑体" panose="02010609060101010101" pitchFamily="2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黑体" panose="02010609060101010101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黑体" panose="02010609060101010101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黑体" panose="02010609060101010101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黑体" panose="02010609060101010101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02407B"/>
        </a:buClr>
        <a:buSzPct val="75000"/>
        <a:buFont typeface="Wingdings" panose="05000000000000000000" pitchFamily="2" charset="2"/>
        <a:buChar char="n"/>
        <a:defRPr sz="3200">
          <a:solidFill>
            <a:schemeClr val="tx1"/>
          </a:solidFill>
          <a:latin typeface="+mn-lt"/>
          <a:ea typeface="黑体" panose="02010609060101010101" pitchFamily="2" charset="-122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004D94"/>
        </a:buClr>
        <a:buSzPct val="80000"/>
        <a:buFont typeface="Wingdings" panose="05000000000000000000" pitchFamily="2" charset="2"/>
        <a:buChar char="¨"/>
        <a:defRPr sz="2800">
          <a:solidFill>
            <a:schemeClr val="tx1"/>
          </a:solidFill>
          <a:latin typeface="+mn-lt"/>
          <a:ea typeface="黑体" panose="02010609060101010101" pitchFamily="2" charset="-122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65000"/>
        <a:buFont typeface="Wingdings" panose="05000000000000000000" pitchFamily="2" charset="2"/>
        <a:buChar char="n"/>
        <a:defRPr sz="2400">
          <a:solidFill>
            <a:schemeClr val="tx1"/>
          </a:solidFill>
          <a:latin typeface="+mn-lt"/>
          <a:ea typeface="黑体" panose="02010609060101010101" pitchFamily="2" charset="-122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¨"/>
        <a:defRPr sz="2000">
          <a:solidFill>
            <a:schemeClr val="tx1"/>
          </a:solidFill>
          <a:latin typeface="+mn-lt"/>
          <a:ea typeface="黑体" panose="02010609060101010101" pitchFamily="2" charset="-122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黑体" panose="02010609060101010101" pitchFamily="2" charset="-122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7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tags" Target="../tags/tag2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4" Type="http://schemas.openxmlformats.org/officeDocument/2006/relationships/image" Target="../media/image86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2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.png"/><Relationship Id="rId4" Type="http://schemas.openxmlformats.org/officeDocument/2006/relationships/image" Target="../media/image10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405380" y="1052830"/>
            <a:ext cx="5335905" cy="2245360"/>
          </a:xfrm>
        </p:spPr>
        <p:txBody>
          <a:bodyPr/>
          <a:lstStyle/>
          <a:p>
            <a:pPr algn="l"/>
            <a:r>
              <a:rPr kumimoji="1" lang="zh-CN" altLang="en-US" sz="4000" dirty="0">
                <a:latin typeface="+mj-lt"/>
              </a:rPr>
              <a:t>人工智能数学基础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2795" y="5445224"/>
            <a:ext cx="1151649" cy="1144901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68905" y="2925445"/>
            <a:ext cx="394906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    </a:t>
            </a:r>
            <a:r>
              <a:rPr lang="zh-CN" altLang="en-US" sz="2800" dirty="0"/>
              <a:t>线性映射与矩阵代数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83"/>
    </mc:Choice>
    <mc:Fallback xmlns="">
      <p:transition spd="slow" advTm="3083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62100" y="2600908"/>
            <a:ext cx="6019800" cy="1656184"/>
          </a:xfrm>
        </p:spPr>
        <p:txBody>
          <a:bodyPr/>
          <a:lstStyle/>
          <a:p>
            <a:r>
              <a:rPr lang="en-US" altLang="zh-CN" dirty="0"/>
              <a:t>3.1</a:t>
            </a:r>
            <a:r>
              <a:rPr lang="zh-CN" altLang="en-US" dirty="0"/>
              <a:t>矩阵映射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3.1</a:t>
            </a:r>
            <a:r>
              <a:rPr lang="zh-CN" altLang="en-US" dirty="0"/>
              <a:t>矩阵映射</a:t>
            </a: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7647" y="1426643"/>
            <a:ext cx="8229600" cy="4004714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611560" y="5613400"/>
                <a:ext cx="82296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zh-CN" altLang="en-US" sz="2400" b="0" dirty="0">
                    <a:ea typeface="+mn-ea"/>
                    <a:cs typeface="Times New Roman" panose="02020603050405020304" pitchFamily="18" charset="0"/>
                  </a:rPr>
                  <a:t>独立变量（输入）是</a:t>
                </a: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latin typeface="Cambria Math" panose="02040503050406030204" pitchFamily="18" charset="0"/>
                        <a:ea typeface="+mn-ea"/>
                      </a:rPr>
                      <m:t>𝑥</m:t>
                    </m:r>
                  </m:oMath>
                </a14:m>
                <a:r>
                  <a:rPr lang="zh-CN" altLang="en-US" sz="2400" b="0" dirty="0">
                    <a:ea typeface="+mn-ea"/>
                    <a:cs typeface="Times New Roman" panose="02020603050405020304" pitchFamily="18" charset="0"/>
                  </a:rPr>
                  <a:t>，它是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sSupPr>
                      <m:e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  <a:ea typeface="+mn-ea"/>
                          </a:rPr>
                          <m:t>𝑅</m:t>
                        </m:r>
                      </m:e>
                      <m:sup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  <a:ea typeface="+mn-ea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zh-CN" altLang="en-US" sz="2400" b="0" dirty="0">
                    <a:ea typeface="+mn-ea"/>
                    <a:cs typeface="Times New Roman" panose="02020603050405020304" pitchFamily="18" charset="0"/>
                  </a:rPr>
                  <a:t>中的一个向量。</a:t>
                </a:r>
              </a:p>
              <a:p>
                <a:pPr algn="just"/>
                <a:r>
                  <a:rPr lang="zh-CN" altLang="en-US" sz="2400" b="0" dirty="0">
                    <a:ea typeface="+mn-ea"/>
                    <a:cs typeface="Times New Roman" panose="02020603050405020304" pitchFamily="18" charset="0"/>
                  </a:rPr>
                  <a:t>因变量（输出）是</a:t>
                </a: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latin typeface="Cambria Math" panose="02040503050406030204" pitchFamily="18" charset="0"/>
                        <a:ea typeface="+mn-ea"/>
                      </a:rPr>
                      <m:t>𝑏</m:t>
                    </m:r>
                  </m:oMath>
                </a14:m>
                <a:r>
                  <a:rPr lang="zh-CN" altLang="en-US" sz="2400" b="0" dirty="0">
                    <a:ea typeface="+mn-ea"/>
                    <a:cs typeface="Times New Roman" panose="02020603050405020304" pitchFamily="18" charset="0"/>
                  </a:rPr>
                  <a:t>，它是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sSupPr>
                      <m:e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  <a:ea typeface="+mn-ea"/>
                          </a:rPr>
                          <m:t>𝑅</m:t>
                        </m:r>
                      </m:e>
                      <m:sup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  <a:ea typeface="+mn-ea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zh-CN" altLang="en-US" sz="2400" b="0" dirty="0">
                    <a:ea typeface="+mn-ea"/>
                    <a:cs typeface="Times New Roman" panose="02020603050405020304" pitchFamily="18" charset="0"/>
                  </a:rPr>
                  <a:t>中的一个向量。</a:t>
                </a:r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5613400"/>
                <a:ext cx="8229600" cy="830997"/>
              </a:xfrm>
              <a:prstGeom prst="rect">
                <a:avLst/>
              </a:prstGeom>
              <a:blipFill rotWithShape="1">
                <a:blip r:embed="rId3"/>
                <a:stretch>
                  <a:fillRect l="-1" r="1" b="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15616" y="16424"/>
            <a:ext cx="7358114" cy="1128712"/>
          </a:xfrm>
        </p:spPr>
        <p:txBody>
          <a:bodyPr/>
          <a:lstStyle/>
          <a:p>
            <a:r>
              <a:rPr lang="zh-CN" altLang="en-US" dirty="0"/>
              <a:t>矩阵映射（投影）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562307" y="1244600"/>
                <a:ext cx="8280920" cy="38922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zh-CN" altLang="en-US" sz="2400" dirty="0"/>
                  <a:t>例（投影到</a:t>
                </a:r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latin typeface="Cambria Math" panose="02040503050406030204" pitchFamily="18" charset="0"/>
                      </a:rPr>
                      <m:t>𝒙𝒚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</a:rPr>
                      <m:t>𝒑𝒍𝒂𝒏𝒆</m:t>
                    </m:r>
                  </m:oMath>
                </a14:m>
                <a:r>
                  <a:rPr lang="zh-CN" altLang="en-US" sz="2400" dirty="0"/>
                  <a:t>）</a:t>
                </a:r>
                <a:r>
                  <a:rPr lang="en-US" altLang="zh-CN" sz="2400" dirty="0"/>
                  <a:t>. </a:t>
                </a:r>
                <a:r>
                  <a:rPr lang="zh-CN" altLang="en-US" sz="2400" b="0" dirty="0"/>
                  <a:t>设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altLang="zh-CN" sz="2400" b="0" dirty="0"/>
              </a:p>
              <a:p>
                <a:pPr algn="just"/>
                <a:r>
                  <a:rPr lang="zh-CN" altLang="en-US" sz="2400" b="0" dirty="0"/>
                  <a:t>从几何角度描述函数</a:t>
                </a: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𝐴𝑥</m:t>
                    </m:r>
                  </m:oMath>
                </a14:m>
                <a:r>
                  <a:rPr lang="zh-CN" altLang="en-US" sz="2400" b="0" dirty="0"/>
                  <a:t>。</a:t>
                </a:r>
                <a:endParaRPr lang="en-US" altLang="zh-CN" sz="2400" b="0" dirty="0"/>
              </a:p>
              <a:p>
                <a:pPr algn="just"/>
                <a:endParaRPr lang="zh-CN" altLang="en-US" sz="2400" b="0" dirty="0"/>
              </a:p>
              <a:p>
                <a:pPr algn="just"/>
                <a:r>
                  <a:rPr lang="zh-CN" altLang="en-US" sz="2400" dirty="0"/>
                  <a:t>解：</a:t>
                </a:r>
                <a:r>
                  <a:rPr lang="zh-CN" altLang="en-US" sz="2400" b="0" dirty="0"/>
                  <a:t>在方程</a:t>
                </a: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𝐴𝑥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zh-CN" altLang="en-US" sz="2400" b="0" dirty="0"/>
                  <a:t>中，输入向量</a:t>
                </a: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zh-CN" altLang="en-US" sz="2400" b="0" dirty="0"/>
                  <a:t>和输出向量</a:t>
                </a: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zh-CN" sz="2400" b="0" i="1" dirty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altLang="zh-CN" sz="2400" b="0" i="1" dirty="0">
                        <a:latin typeface="Cambria Math" panose="02040503050406030204" pitchFamily="18" charset="0"/>
                      </a:rPr>
                      <m:t>³</m:t>
                    </m:r>
                  </m:oMath>
                </a14:m>
                <a:r>
                  <a:rPr lang="zh-CN" altLang="en-US" sz="2400" b="0" dirty="0"/>
                  <a:t>。首先，我们将</a:t>
                </a: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en-US" sz="2400" b="0" dirty="0"/>
                  <a:t>乘以一个向量，看看它会产生什么结果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𝐴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eqAr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sz="24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b="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2400" b="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CN" sz="2400" b="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2400" b="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b="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2400" b="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CN" sz="2400" b="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b="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2400" b="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2400" b="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altLang="zh-CN" sz="24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2400" b="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 sz="2400" b="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e>
                              <m:r>
                                <a:rPr lang="en-US" altLang="zh-CN" sz="2400" b="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e>
                              <m:r>
                                <a:rPr lang="en-US" altLang="zh-CN" sz="2400" b="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eqAr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sz="24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2400" b="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 sz="2400" b="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e>
                              <m:r>
                                <a:rPr lang="en-US" altLang="zh-CN" sz="2400" b="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altLang="zh-CN" sz="2400" b="0" dirty="0"/>
              </a:p>
              <a:p>
                <a:pPr algn="just"/>
                <a:r>
                  <a:rPr lang="zh-CN" altLang="en-US" sz="2400" b="0" dirty="0"/>
                  <a:t>乘以</a:t>
                </a: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en-US" sz="2400" b="0" dirty="0"/>
                  <a:t>只是将坐标</a:t>
                </a:r>
                <a14:m>
                  <m:oMath xmlns:m="http://schemas.openxmlformats.org/officeDocument/2006/math">
                    <m:r>
                      <a:rPr lang="en-US" altLang="zh-CN" sz="2400" b="0" i="1" dirty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zh-CN" altLang="en-US" sz="2400" b="0" dirty="0"/>
                  <a:t>设置为零：垂直投影到</a:t>
                </a:r>
                <a14:m>
                  <m:oMath xmlns:m="http://schemas.openxmlformats.org/officeDocument/2006/math">
                    <m:r>
                      <a:rPr lang="en-US" altLang="zh-CN" sz="2400" b="0" i="1" dirty="0">
                        <a:latin typeface="Cambria Math" panose="02040503050406030204" pitchFamily="18" charset="0"/>
                      </a:rPr>
                      <m:t>𝑥𝑦</m:t>
                    </m:r>
                    <m:r>
                      <a:rPr lang="en-US" altLang="zh-CN" sz="2400" b="0" i="1" dirty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2400" b="0" i="1" dirty="0">
                        <a:latin typeface="Cambria Math" panose="02040503050406030204" pitchFamily="18" charset="0"/>
                      </a:rPr>
                      <m:t>𝑝𝑙𝑎𝑛𝑒</m:t>
                    </m:r>
                  </m:oMath>
                </a14:m>
                <a:r>
                  <a:rPr lang="zh-CN" altLang="en-US" sz="2400" b="0" dirty="0"/>
                  <a:t>上。</a:t>
                </a:r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307" y="1244600"/>
                <a:ext cx="8280920" cy="3892219"/>
              </a:xfrm>
              <a:prstGeom prst="rect">
                <a:avLst/>
              </a:prstGeom>
              <a:blipFill rotWithShape="1">
                <a:blip r:embed="rId2"/>
                <a:stretch>
                  <a:fillRect l="-4" r="3" b="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6181" y="5136819"/>
            <a:ext cx="3251638" cy="1388473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14414" y="115888"/>
            <a:ext cx="7358114" cy="864840"/>
          </a:xfrm>
        </p:spPr>
        <p:txBody>
          <a:bodyPr/>
          <a:lstStyle/>
          <a:p>
            <a:r>
              <a:rPr lang="zh-CN" altLang="en-US" dirty="0"/>
              <a:t>矩阵映射（镜像）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611560" y="1268760"/>
                <a:ext cx="8208912" cy="31724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zh-CN" altLang="en-US" sz="2400" dirty="0">
                    <a:ea typeface="+mn-ea"/>
                    <a:cs typeface="Times New Roman" panose="02020603050405020304" pitchFamily="18" charset="0"/>
                  </a:rPr>
                  <a:t>例（镜像）</a:t>
                </a:r>
                <a:r>
                  <a:rPr lang="en-US" altLang="zh-CN" sz="2400" dirty="0">
                    <a:ea typeface="+mn-ea"/>
                    <a:cs typeface="Times New Roman" panose="02020603050405020304" pitchFamily="18" charset="0"/>
                  </a:rPr>
                  <a:t>.</a:t>
                </a:r>
                <a:r>
                  <a:rPr lang="zh-CN" altLang="en-US" sz="2400" dirty="0"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lang="zh-CN" altLang="en-US" sz="2400" b="0" dirty="0">
                    <a:ea typeface="+mn-ea"/>
                    <a:cs typeface="Times New Roman" panose="02020603050405020304" pitchFamily="18" charset="0"/>
                  </a:rPr>
                  <a:t>令</a:t>
                </a: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latin typeface="Cambria Math" panose="02040503050406030204" pitchFamily="18" charset="0"/>
                        <a:ea typeface="+mn-ea"/>
                      </a:rPr>
                      <m:t>𝐴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  <a:ea typeface="+mn-ea"/>
                      </a:rPr>
                      <m:t>=</m:t>
                    </m:r>
                    <m:d>
                      <m:d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2400" b="0" i="1" dirty="0" smtClean="0"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 sz="2400" b="0" i="1" dirty="0" smtClean="0">
                                  <a:latin typeface="Cambria Math" panose="02040503050406030204" pitchFamily="18" charset="0"/>
                                  <a:ea typeface="+mn-ea"/>
                                </a:rPr>
                                <m:t>−</m:t>
                              </m:r>
                              <m:r>
                                <a:rPr lang="en-US" altLang="zh-CN" sz="2400" b="0" i="1" dirty="0" smtClean="0">
                                  <a:latin typeface="Cambria Math" panose="02040503050406030204" pitchFamily="18" charset="0"/>
                                  <a:ea typeface="+mn-ea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CN" sz="2400" b="0" i="1" dirty="0" smtClean="0">
                                  <a:latin typeface="Cambria Math" panose="02040503050406030204" pitchFamily="18" charset="0"/>
                                  <a:ea typeface="+mn-ea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2400" b="0" i="1" dirty="0" smtClean="0">
                                  <a:latin typeface="Cambria Math" panose="02040503050406030204" pitchFamily="18" charset="0"/>
                                  <a:ea typeface="+mn-ea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sz="2400" b="0" i="1" dirty="0" smtClean="0">
                                  <a:latin typeface="Cambria Math" panose="02040503050406030204" pitchFamily="18" charset="0"/>
                                  <a:ea typeface="+mn-ea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altLang="ko-KR" sz="2400" b="0" dirty="0">
                  <a:ea typeface="+mn-ea"/>
                  <a:cs typeface="Times New Roman" panose="02020603050405020304" pitchFamily="18" charset="0"/>
                </a:endParaRPr>
              </a:p>
              <a:p>
                <a:pPr algn="just"/>
                <a:r>
                  <a:rPr lang="zh-CN" altLang="en-US" sz="2400" b="0" dirty="0">
                    <a:ea typeface="+mn-ea"/>
                    <a:cs typeface="Times New Roman" panose="02020603050405020304" pitchFamily="18" charset="0"/>
                  </a:rPr>
                  <a:t>从几何角度描述函数 </a:t>
                </a: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latin typeface="Cambria Math" panose="02040503050406030204" pitchFamily="18" charset="0"/>
                        <a:ea typeface="+mn-ea"/>
                      </a:rPr>
                      <m:t>𝑏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  <a:ea typeface="+mn-ea"/>
                      </a:rPr>
                      <m:t>=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  <a:ea typeface="+mn-ea"/>
                      </a:rPr>
                      <m:t>𝐴𝑥</m:t>
                    </m:r>
                  </m:oMath>
                </a14:m>
                <a:r>
                  <a:rPr lang="zh-CN" altLang="en-US" sz="2400" b="0" dirty="0">
                    <a:ea typeface="+mn-ea"/>
                    <a:cs typeface="Times New Roman" panose="02020603050405020304" pitchFamily="18" charset="0"/>
                  </a:rPr>
                  <a:t>。</a:t>
                </a:r>
              </a:p>
              <a:p>
                <a:pPr algn="just"/>
                <a:endParaRPr lang="en-US" altLang="zh-CN" sz="2400" b="0" dirty="0">
                  <a:ea typeface="+mn-ea"/>
                  <a:cs typeface="Times New Roman" panose="02020603050405020304" pitchFamily="18" charset="0"/>
                </a:endParaRPr>
              </a:p>
              <a:p>
                <a:pPr algn="just"/>
                <a:r>
                  <a:rPr lang="zh-CN" altLang="en-US" sz="2400" dirty="0">
                    <a:ea typeface="+mn-ea"/>
                    <a:cs typeface="Times New Roman" panose="02020603050405020304" pitchFamily="18" charset="0"/>
                  </a:rPr>
                  <a:t>解：</a:t>
                </a:r>
                <a:r>
                  <a:rPr lang="zh-CN" altLang="en-US" sz="2400" b="0" dirty="0">
                    <a:ea typeface="+mn-ea"/>
                    <a:cs typeface="Times New Roman" panose="02020603050405020304" pitchFamily="18" charset="0"/>
                  </a:rPr>
                  <a:t>在方程</a:t>
                </a: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latin typeface="Cambria Math" panose="02040503050406030204" pitchFamily="18" charset="0"/>
                        <a:ea typeface="+mn-ea"/>
                      </a:rPr>
                      <m:t>𝐴𝑥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  <a:ea typeface="+mn-ea"/>
                      </a:rPr>
                      <m:t>=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  <a:ea typeface="+mn-ea"/>
                      </a:rPr>
                      <m:t>𝑏</m:t>
                    </m:r>
                  </m:oMath>
                </a14:m>
                <a:r>
                  <a:rPr lang="zh-CN" altLang="en-US" sz="2400" b="0" dirty="0">
                    <a:ea typeface="+mn-ea"/>
                    <a:cs typeface="Times New Roman" panose="02020603050405020304" pitchFamily="18" charset="0"/>
                  </a:rPr>
                  <a:t>中，输入向量</a:t>
                </a: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latin typeface="Cambria Math" panose="02040503050406030204" pitchFamily="18" charset="0"/>
                        <a:ea typeface="+mn-ea"/>
                      </a:rPr>
                      <m:t>𝑥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  <a:ea typeface="+mn-ea"/>
                      </a:rPr>
                      <m:t>∈</m:t>
                    </m:r>
                    <m:sSup>
                      <m:sSupPr>
                        <m:ctrlPr>
                          <a:rPr lang="en-US" altLang="zh-CN" sz="2400" b="0" i="1" dirty="0">
                            <a:latin typeface="Cambria Math" panose="02040503050406030204" pitchFamily="18" charset="0"/>
                            <a:ea typeface="+mn-ea"/>
                          </a:rPr>
                        </m:ctrlPr>
                      </m:sSupPr>
                      <m:e>
                        <m:r>
                          <a:rPr lang="en-US" altLang="zh-CN" sz="2400" b="0" i="1" dirty="0">
                            <a:latin typeface="Cambria Math" panose="02040503050406030204" pitchFamily="18" charset="0"/>
                            <a:ea typeface="+mn-ea"/>
                          </a:rPr>
                          <m:t>𝑅</m:t>
                        </m:r>
                      </m:e>
                      <m:sup>
                        <m:r>
                          <a:rPr lang="en-US" altLang="zh-CN" sz="2400" b="0" i="1" dirty="0">
                            <a:latin typeface="Cambria Math" panose="02040503050406030204" pitchFamily="18" charset="0"/>
                            <a:ea typeface="+mn-ea"/>
                          </a:rPr>
                          <m:t>2</m:t>
                        </m:r>
                      </m:sup>
                    </m:sSup>
                  </m:oMath>
                </a14:m>
                <a:r>
                  <a:rPr lang="zh-CN" altLang="en-US" sz="2400" b="0" dirty="0">
                    <a:ea typeface="+mn-ea"/>
                    <a:cs typeface="Times New Roman" panose="02020603050405020304" pitchFamily="18" charset="0"/>
                  </a:rPr>
                  <a:t>和输出向量 </a:t>
                </a: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latin typeface="Cambria Math" panose="02040503050406030204" pitchFamily="18" charset="0"/>
                        <a:ea typeface="+mn-ea"/>
                      </a:rPr>
                      <m:t>𝑏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  <a:ea typeface="+mn-ea"/>
                      </a:rPr>
                      <m:t>∈</m:t>
                    </m:r>
                    <m:sSup>
                      <m:sSupPr>
                        <m:ctrlPr>
                          <a:rPr lang="en-US" altLang="zh-CN" sz="2400" b="0" i="1" dirty="0">
                            <a:latin typeface="Cambria Math" panose="02040503050406030204" pitchFamily="18" charset="0"/>
                            <a:ea typeface="+mn-ea"/>
                          </a:rPr>
                        </m:ctrlPr>
                      </m:sSupPr>
                      <m:e>
                        <m:r>
                          <a:rPr lang="en-US" altLang="zh-CN" sz="2400" b="0" i="1" dirty="0">
                            <a:latin typeface="Cambria Math" panose="02040503050406030204" pitchFamily="18" charset="0"/>
                            <a:ea typeface="+mn-ea"/>
                          </a:rPr>
                          <m:t>𝑅</m:t>
                        </m:r>
                      </m:e>
                      <m:sup>
                        <m:r>
                          <a:rPr lang="en-US" altLang="zh-CN" sz="2400" b="0" i="1" dirty="0">
                            <a:latin typeface="Cambria Math" panose="02040503050406030204" pitchFamily="18" charset="0"/>
                            <a:ea typeface="+mn-ea"/>
                          </a:rPr>
                          <m:t>2</m:t>
                        </m:r>
                      </m:sup>
                    </m:sSup>
                  </m:oMath>
                </a14:m>
                <a:r>
                  <a:rPr lang="zh-CN" altLang="en-US" sz="2400" b="0" dirty="0">
                    <a:ea typeface="+mn-ea"/>
                    <a:cs typeface="Times New Roman" panose="02020603050405020304" pitchFamily="18" charset="0"/>
                  </a:rPr>
                  <a:t>。首先，我们将</a:t>
                </a: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latin typeface="Cambria Math" panose="02040503050406030204" pitchFamily="18" charset="0"/>
                        <a:ea typeface="+mn-ea"/>
                      </a:rPr>
                      <m:t>𝐴</m:t>
                    </m:r>
                  </m:oMath>
                </a14:m>
                <a:r>
                  <a:rPr lang="zh-CN" altLang="en-US" sz="2400" b="0" dirty="0">
                    <a:ea typeface="+mn-ea"/>
                    <a:cs typeface="Times New Roman" panose="02020603050405020304" pitchFamily="18" charset="0"/>
                  </a:rPr>
                  <a:t>乘以一个向量，看看它会产生什么效果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+mn-ea"/>
                        </a:rPr>
                        <m:t>𝐴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+mn-ea"/>
                                </a:rPr>
                              </m:ctrlPr>
                            </m:eqArr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+mn-ea"/>
                                </a:rPr>
                                <m:t>𝑥</m:t>
                              </m:r>
                            </m:e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+mn-ea"/>
                                </a:rPr>
                                <m:t>𝑦</m:t>
                              </m:r>
                            </m:e>
                          </m:eqAr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+mn-ea"/>
                        </a:rPr>
                        <m:t>=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+mn-ea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−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+mn-ea"/>
                                </a:rPr>
                              </m:ctrlPr>
                            </m:eqArr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+mn-ea"/>
                                </a:rPr>
                                <m:t>𝑥</m:t>
                              </m:r>
                            </m:e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+mn-ea"/>
                                </a:rPr>
                                <m:t>𝑦</m:t>
                              </m:r>
                            </m:e>
                          </m:eqAr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+mn-ea"/>
                        </a:rPr>
                        <m:t>=</m:t>
                      </m:r>
                      <m:d>
                        <m:dPr>
                          <m:ctrlPr>
                            <a:rPr lang="en-US" altLang="zh-CN" sz="2400" b="0" i="1"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2400" b="0" i="1">
                                  <a:latin typeface="Cambria Math" panose="02040503050406030204" pitchFamily="18" charset="0"/>
                                  <a:ea typeface="+mn-ea"/>
                                </a:rPr>
                              </m:ctrlPr>
                            </m:eqArr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+mn-ea"/>
                                </a:rPr>
                                <m:t>−</m:t>
                              </m:r>
                              <m:r>
                                <a:rPr lang="en-US" altLang="zh-CN" sz="2400" b="0" i="1">
                                  <a:latin typeface="Cambria Math" panose="02040503050406030204" pitchFamily="18" charset="0"/>
                                  <a:ea typeface="+mn-ea"/>
                                </a:rPr>
                                <m:t>𝑥</m:t>
                              </m:r>
                            </m:e>
                            <m:e>
                              <m:r>
                                <a:rPr lang="en-US" altLang="zh-CN" sz="2400" b="0" i="1">
                                  <a:latin typeface="Cambria Math" panose="02040503050406030204" pitchFamily="18" charset="0"/>
                                  <a:ea typeface="+mn-ea"/>
                                </a:rPr>
                                <m:t>𝑦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sz="2400" b="0" dirty="0">
                  <a:ea typeface="+mn-ea"/>
                  <a:cs typeface="Times New Roman" panose="02020603050405020304" pitchFamily="18" charset="0"/>
                </a:endParaRPr>
              </a:p>
              <a:p>
                <a:pPr algn="just"/>
                <a:r>
                  <a:rPr lang="zh-CN" altLang="en-US" sz="2400" b="0" dirty="0">
                    <a:ea typeface="+mn-ea"/>
                    <a:cs typeface="Times New Roman" panose="02020603050405020304" pitchFamily="18" charset="0"/>
                  </a:rPr>
                  <a:t>乘以 </a:t>
                </a: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latin typeface="Cambria Math" panose="02040503050406030204" pitchFamily="18" charset="0"/>
                        <a:ea typeface="+mn-ea"/>
                      </a:rPr>
                      <m:t>𝐴</m:t>
                    </m:r>
                  </m:oMath>
                </a14:m>
                <a:r>
                  <a:rPr lang="en-US" altLang="zh-CN" sz="2400" b="0" dirty="0"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lang="zh-CN" altLang="en-US" sz="2400" b="0" dirty="0">
                    <a:ea typeface="+mn-ea"/>
                    <a:cs typeface="Times New Roman" panose="02020603050405020304" pitchFamily="18" charset="0"/>
                  </a:rPr>
                  <a:t>会取反 </a:t>
                </a: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latin typeface="Cambria Math" panose="02040503050406030204" pitchFamily="18" charset="0"/>
                        <a:ea typeface="+mn-ea"/>
                      </a:rPr>
                      <m:t>𝑥</m:t>
                    </m:r>
                  </m:oMath>
                </a14:m>
                <a:r>
                  <a:rPr lang="en-US" altLang="zh-CN" sz="2400" b="0" dirty="0"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lang="zh-CN" altLang="en-US" sz="2400" b="0" dirty="0">
                    <a:ea typeface="+mn-ea"/>
                    <a:cs typeface="Times New Roman" panose="02020603050405020304" pitchFamily="18" charset="0"/>
                  </a:rPr>
                  <a:t>坐标。</a:t>
                </a:r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1268760"/>
                <a:ext cx="8208912" cy="3172407"/>
              </a:xfrm>
              <a:prstGeom prst="rect">
                <a:avLst/>
              </a:prstGeom>
              <a:blipFill rotWithShape="1">
                <a:blip r:embed="rId2"/>
                <a:stretch>
                  <a:fillRect l="-1" t="-1" r="4" b="1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矩阵映射（镜像）</a:t>
            </a: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2477236"/>
            <a:ext cx="8229600" cy="3056054"/>
          </a:xfr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矩阵映射（拉伸）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168" y="2636912"/>
            <a:ext cx="7812360" cy="36644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827584" y="1244600"/>
                <a:ext cx="7812360" cy="10849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zh-CN" altLang="en-US" sz="2400" dirty="0"/>
                  <a:t>例（拉伸）</a:t>
                </a:r>
                <a:r>
                  <a:rPr lang="en-US" altLang="zh-CN" sz="2400" dirty="0"/>
                  <a:t>.</a:t>
                </a:r>
                <a:r>
                  <a:rPr lang="zh-CN" altLang="en-US" sz="2400" b="0" dirty="0"/>
                  <a:t> 令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.5</m:t>
                              </m:r>
                            </m:e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1.5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altLang="zh-CN" sz="2400" b="0" dirty="0"/>
              </a:p>
              <a:p>
                <a:pPr algn="just"/>
                <a:r>
                  <a:rPr lang="zh-CN" altLang="en-US" sz="2400" b="0" dirty="0"/>
                  <a:t>从几何角度描述函数 </a:t>
                </a: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𝐴𝑥</m:t>
                    </m:r>
                  </m:oMath>
                </a14:m>
                <a:r>
                  <a:rPr lang="zh-CN" altLang="en-US" sz="2400" b="0" dirty="0"/>
                  <a:t>。</a:t>
                </a:r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584" y="1244600"/>
                <a:ext cx="7812360" cy="1084977"/>
              </a:xfrm>
              <a:prstGeom prst="rect">
                <a:avLst/>
              </a:prstGeom>
              <a:blipFill rotWithShape="1">
                <a:blip r:embed="rId3"/>
                <a:stretch>
                  <a:fillRect l="-2" r="2" b="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矩阵映射（旋转）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6136" y="1169594"/>
            <a:ext cx="2376264" cy="2357131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836" y="3717032"/>
            <a:ext cx="7524328" cy="278473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727555" y="1238817"/>
                <a:ext cx="7812360" cy="11093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zh-CN" altLang="en-US" sz="2400" dirty="0"/>
                  <a:t>例（旋转）</a:t>
                </a:r>
                <a:r>
                  <a:rPr lang="en-US" altLang="zh-CN" sz="2400" dirty="0"/>
                  <a:t>.</a:t>
                </a:r>
                <a:r>
                  <a:rPr lang="zh-CN" altLang="en-US" sz="2400" dirty="0"/>
                  <a:t> </a:t>
                </a:r>
                <a:r>
                  <a:rPr lang="zh-CN" altLang="en-US" sz="2400" b="0" dirty="0"/>
                  <a:t>令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altLang="zh-CN" sz="2400" b="0" dirty="0"/>
              </a:p>
              <a:p>
                <a:pPr algn="just"/>
                <a:r>
                  <a:rPr lang="zh-CN" altLang="en-US" sz="2400" b="0" dirty="0"/>
                  <a:t>从几何角度描述函数</a:t>
                </a: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𝐴𝑥</m:t>
                    </m:r>
                  </m:oMath>
                </a14:m>
                <a:r>
                  <a:rPr lang="zh-CN" altLang="en-US" sz="2400" b="0" dirty="0"/>
                  <a:t>。</a:t>
                </a:r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555" y="1238817"/>
                <a:ext cx="7812360" cy="1109343"/>
              </a:xfrm>
              <a:prstGeom prst="rect">
                <a:avLst/>
              </a:prstGeom>
              <a:blipFill rotWithShape="1">
                <a:blip r:embed="rId4"/>
                <a:stretch>
                  <a:fillRect l="-6" t="-51" r="6" b="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矩阵映射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539552" y="1401275"/>
                <a:ext cx="8424936" cy="33186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zh-CN" altLang="en-US" sz="2400" dirty="0"/>
                  <a:t>定义</a:t>
                </a:r>
                <a:r>
                  <a:rPr lang="en-US" altLang="zh-CN" sz="2400" dirty="0"/>
                  <a:t>.</a:t>
                </a:r>
                <a:r>
                  <a:rPr lang="en-US" altLang="zh-CN" sz="2400" b="0" dirty="0"/>
                  <a:t> </a:t>
                </a:r>
                <a:r>
                  <a:rPr lang="zh-CN" altLang="en-US" sz="2400" b="0" dirty="0"/>
                  <a:t>设</a:t>
                </a: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en-US" sz="2400" b="0" dirty="0"/>
                  <a:t>为</a:t>
                </a: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sz="2400" b="0" dirty="0"/>
                  <a:t>矩阵。与</a:t>
                </a: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en-US" sz="2400" b="0" dirty="0"/>
                  <a:t>相关的矩阵映射是由</a:t>
                </a:r>
                <a14:m>
                  <m:oMath xmlns:m="http://schemas.openxmlformats.org/officeDocument/2006/math">
                    <m:r>
                      <a:rPr lang="en-US" altLang="zh-CN" sz="2400" b="0" i="1" dirty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zh-CN" sz="2400" b="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b="0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400" b="0" i="1" dirty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altLang="zh-CN" sz="2400" b="0" i="1" dirty="0">
                        <a:latin typeface="Cambria Math" panose="02040503050406030204" pitchFamily="18" charset="0"/>
                      </a:rPr>
                      <m:t>𝐴𝑥</m:t>
                    </m:r>
                  </m:oMath>
                </a14:m>
                <a:r>
                  <a:rPr lang="en-US" altLang="zh-CN" sz="2400" b="0" dirty="0"/>
                  <a:t> </a:t>
                </a:r>
                <a:r>
                  <a:rPr lang="zh-CN" altLang="en-US" sz="2400" b="0" dirty="0"/>
                  <a:t>定义的映射</a:t>
                </a: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: </m:t>
                    </m:r>
                    <m:sSup>
                      <m:sSup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altLang="zh-CN" sz="2400" b="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zh-CN" sz="2400" b="0" i="1" dirty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zh-CN" altLang="en-US" sz="2400" b="0" dirty="0"/>
                  <a:t> 。</a:t>
                </a:r>
              </a:p>
              <a:p>
                <a:pPr algn="just"/>
                <a:r>
                  <a:rPr lang="zh-CN" altLang="en-US" sz="2400" b="0" dirty="0"/>
                  <a:t>这是将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altLang="zh-CN" sz="2400" b="0" dirty="0"/>
                  <a:t> </a:t>
                </a:r>
                <a:r>
                  <a:rPr lang="zh-CN" altLang="en-US" sz="2400" b="0" dirty="0"/>
                  <a:t>中的向量</a:t>
                </a: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CN" altLang="en-US" sz="2400" b="0" dirty="0"/>
                  <a:t>转换为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zh-CN" altLang="en-US" sz="2400" b="0" dirty="0"/>
                  <a:t>中的向量</a:t>
                </a: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𝐴𝑥</m:t>
                    </m:r>
                  </m:oMath>
                </a14:m>
                <a:r>
                  <a:rPr lang="zh-CN" altLang="en-US" sz="2400" b="0" dirty="0"/>
                  <a:t>的映射。</a:t>
                </a:r>
                <a:endParaRPr lang="en-US" altLang="zh-CN" sz="2400" b="0" dirty="0"/>
              </a:p>
              <a:p>
                <a:pPr algn="just"/>
                <a:endParaRPr lang="en-US" altLang="zh-CN" sz="2400" b="0" dirty="0"/>
              </a:p>
              <a:p>
                <a:pPr algn="just"/>
                <a:r>
                  <a:rPr lang="zh-CN" altLang="en-US" sz="2400" b="0" dirty="0"/>
                  <a:t>假设</a:t>
                </a: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en-US" sz="2400" b="0" dirty="0"/>
                  <a:t>有列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CN" altLang="en-US" sz="2400" b="0" dirty="0"/>
                  <a:t>。如果我们用向量</a:t>
                </a: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CN" altLang="en-US" sz="2400" b="0" dirty="0"/>
                  <a:t>乘以</a:t>
                </a: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en-US" sz="2400" b="0" dirty="0"/>
                  <a:t>，可得到</a:t>
                </a:r>
                <a:endParaRPr lang="en-US" altLang="zh-CN" sz="2400" b="0" dirty="0"/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𝐴𝑥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sz="2400" b="0" i="1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</m:e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</m:e>
                              <m:e/>
                              <m:e>
                                <m:d>
                                  <m:dPr>
                                    <m:begChr m:val=""/>
                                    <m:endChr m:val=""/>
                                    <m:ctrlPr>
                                      <a:rPr lang="en-US" altLang="zh-CN" sz="24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2400" b="0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</m:e>
                                </m:d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altLang="zh-CN" sz="2400" b="0" i="1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</m:e>
                              <m:e>
                                <m:r>
                                  <a:rPr lang="en-US" altLang="zh-CN" sz="2400" b="0" i="1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</m:e>
                              <m:e/>
                              <m:e>
                                <m:r>
                                  <a:rPr lang="en-US" altLang="zh-CN" sz="2400" b="0" i="1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CN" sz="24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zh-CN" altLang="en-US" sz="2400" b="0" dirty="0"/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1401275"/>
                <a:ext cx="8424936" cy="3318601"/>
              </a:xfrm>
              <a:prstGeom prst="rect">
                <a:avLst/>
              </a:prstGeom>
              <a:blipFill rotWithShape="1">
                <a:blip r:embed="rId3"/>
                <a:stretch>
                  <a:fillRect l="-5" t="-14" r="2" b="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539552" y="4797152"/>
                <a:ext cx="8115328" cy="15684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zh-CN" altLang="en-US" sz="2400" b="0" dirty="0"/>
                  <a:t>令</a:t>
                </a: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en-US" sz="2400" b="0" dirty="0"/>
                  <a:t>为一个</a:t>
                </a: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sz="2400" b="0" dirty="0"/>
                  <a:t>矩阵，令</a:t>
                </a: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𝐴𝑥</m:t>
                    </m:r>
                  </m:oMath>
                </a14:m>
                <a:r>
                  <a:rPr lang="zh-CN" altLang="en-US" sz="2400" b="0" dirty="0"/>
                  <a:t>为相关的矩阵映射。</a:t>
                </a:r>
              </a:p>
              <a:p>
                <a:pPr indent="457200" algn="just"/>
                <a:r>
                  <a:rPr lang="en-US" altLang="zh-CN" sz="2400" b="0" dirty="0"/>
                  <a:t>• </a:t>
                </a: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altLang="zh-CN" sz="2400" b="0" dirty="0"/>
                  <a:t> </a:t>
                </a:r>
                <a:r>
                  <a:rPr lang="zh-CN" altLang="en-US" sz="2400" b="0" dirty="0"/>
                  <a:t>的</a:t>
                </a:r>
                <a:r>
                  <a:rPr lang="zh-CN" altLang="en-US" sz="2400" b="0" dirty="0">
                    <a:solidFill>
                      <a:srgbClr val="FF0000"/>
                    </a:solidFill>
                  </a:rPr>
                  <a:t>定义域</a:t>
                </a:r>
                <a:r>
                  <a:rPr lang="zh-CN" altLang="en-US" sz="2400" b="0" dirty="0"/>
                  <a:t>为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zh-CN" altLang="en-US" sz="2400" b="0" dirty="0"/>
                  <a:t>，其中</a:t>
                </a: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sz="2400" b="0" dirty="0"/>
                  <a:t>是</a:t>
                </a: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en-US" sz="2400" b="0" dirty="0"/>
                  <a:t>的列数。</a:t>
                </a:r>
              </a:p>
              <a:p>
                <a:pPr indent="457200" algn="just"/>
                <a:r>
                  <a:rPr lang="en-US" altLang="zh-CN" sz="2400" b="0" dirty="0"/>
                  <a:t>• </a:t>
                </a: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altLang="zh-CN" sz="2400" b="0" dirty="0"/>
                  <a:t> </a:t>
                </a:r>
                <a:r>
                  <a:rPr lang="zh-CN" altLang="en-US" sz="2400" b="0" dirty="0"/>
                  <a:t>的</a:t>
                </a:r>
                <a:r>
                  <a:rPr lang="zh-CN" altLang="en-US" sz="2400" b="0" dirty="0">
                    <a:solidFill>
                      <a:srgbClr val="FF0000"/>
                    </a:solidFill>
                  </a:rPr>
                  <a:t>陪域</a:t>
                </a:r>
                <a:r>
                  <a:rPr lang="zh-CN" altLang="en-US" sz="2400" b="0" dirty="0"/>
                  <a:t>是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zh-CN" altLang="en-US" sz="2400" b="0" dirty="0"/>
                  <a:t>，其中</a:t>
                </a: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zh-CN" altLang="en-US" sz="2400" b="0" dirty="0"/>
                  <a:t>是</a:t>
                </a: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en-US" sz="2400" b="0" dirty="0"/>
                  <a:t>的行数。</a:t>
                </a:r>
              </a:p>
              <a:p>
                <a:pPr indent="457200" algn="just"/>
                <a:r>
                  <a:rPr lang="en-US" altLang="zh-CN" sz="2400" b="0" dirty="0"/>
                  <a:t>• </a:t>
                </a: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altLang="zh-CN" sz="2400" b="0" dirty="0"/>
                  <a:t> </a:t>
                </a:r>
                <a:r>
                  <a:rPr lang="zh-CN" altLang="en-US" sz="2400" b="0" dirty="0"/>
                  <a:t>的</a:t>
                </a:r>
                <a:r>
                  <a:rPr lang="zh-CN" altLang="en-US" sz="2400" b="0" dirty="0">
                    <a:solidFill>
                      <a:srgbClr val="FF0000"/>
                    </a:solidFill>
                  </a:rPr>
                  <a:t>值域</a:t>
                </a:r>
                <a:r>
                  <a:rPr lang="zh-CN" altLang="en-US" sz="2400" b="0" dirty="0"/>
                  <a:t>范围是 </a:t>
                </a: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altLang="zh-CN" sz="2400" b="0" dirty="0"/>
                  <a:t> </a:t>
                </a:r>
                <a:r>
                  <a:rPr lang="zh-CN" altLang="en-US" sz="2400" b="0" dirty="0"/>
                  <a:t>的列空间。</a:t>
                </a:r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4797152"/>
                <a:ext cx="8115328" cy="1568450"/>
              </a:xfrm>
              <a:prstGeom prst="rect">
                <a:avLst/>
              </a:prstGeom>
              <a:blipFill rotWithShape="1">
                <a:blip r:embed="rId4"/>
                <a:stretch>
                  <a:fillRect l="-5" t="-23" r="6" b="2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62100" y="2600908"/>
            <a:ext cx="6019800" cy="1656184"/>
          </a:xfrm>
        </p:spPr>
        <p:txBody>
          <a:bodyPr/>
          <a:lstStyle/>
          <a:p>
            <a:r>
              <a:rPr lang="en-US" altLang="zh-CN" dirty="0"/>
              <a:t>3.2</a:t>
            </a:r>
            <a:r>
              <a:rPr lang="zh-CN" altLang="en-US" dirty="0"/>
              <a:t>单射与满射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59632" y="3898"/>
            <a:ext cx="7358114" cy="1128712"/>
          </a:xfrm>
        </p:spPr>
        <p:txBody>
          <a:bodyPr/>
          <a:lstStyle/>
          <a:p>
            <a:r>
              <a:rPr lang="en-US" altLang="zh-CN" dirty="0"/>
              <a:t>3.2</a:t>
            </a:r>
            <a:r>
              <a:rPr lang="zh-CN" altLang="en-US" dirty="0"/>
              <a:t>单射与满射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539552" y="1412776"/>
                <a:ext cx="8352928" cy="34150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zh-CN" altLang="en-US" sz="2400" dirty="0"/>
                  <a:t>定理（单射矩阵映射）</a:t>
                </a:r>
                <a:r>
                  <a:rPr lang="en-US" altLang="zh-CN" sz="2400" dirty="0"/>
                  <a:t>.</a:t>
                </a:r>
                <a:r>
                  <a:rPr lang="en-US" altLang="zh-CN" sz="2400" b="0" dirty="0"/>
                  <a:t> </a:t>
                </a:r>
                <a:r>
                  <a:rPr lang="zh-CN" altLang="en-US" sz="2400" b="0" dirty="0"/>
                  <a:t>设</a:t>
                </a: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en-US" sz="2400" b="0" dirty="0"/>
                  <a:t>为</a:t>
                </a: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sz="2400" b="0" dirty="0"/>
                  <a:t>矩阵，设</a:t>
                </a: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𝐴𝑥</m:t>
                    </m:r>
                  </m:oMath>
                </a14:m>
                <a:r>
                  <a:rPr lang="zh-CN" altLang="en-US" sz="2400" b="0" dirty="0"/>
                  <a:t>为相关矩阵映射。以下语句是等价的：</a:t>
                </a:r>
              </a:p>
              <a:p>
                <a:pPr indent="457200" algn="just"/>
                <a:r>
                  <a:rPr lang="en-US" altLang="zh-CN" sz="2400" b="0" dirty="0"/>
                  <a:t>1. </a:t>
                </a: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zh-CN" altLang="en-US" sz="2400" b="0" dirty="0"/>
                  <a:t>是单射。</a:t>
                </a:r>
              </a:p>
              <a:p>
                <a:pPr indent="457200" algn="just"/>
                <a:r>
                  <a:rPr lang="en-US" altLang="zh-CN" sz="2400" b="0" dirty="0"/>
                  <a:t>2. </a:t>
                </a:r>
                <a:r>
                  <a:rPr lang="zh-CN" altLang="en-US" sz="2400" b="0" dirty="0"/>
                  <a:t>对于每个</a:t>
                </a: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zh-CN" altLang="en-US" sz="2400" b="0" dirty="0"/>
                  <a:t>，方程</a:t>
                </a: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zh-CN" altLang="en-US" sz="2400" b="0" dirty="0"/>
                  <a:t>最多有一个解。</a:t>
                </a:r>
              </a:p>
              <a:p>
                <a:pPr indent="457200" algn="just"/>
                <a:r>
                  <a:rPr lang="en-US" altLang="zh-CN" sz="2400" b="0" dirty="0"/>
                  <a:t>3. </a:t>
                </a:r>
                <a:r>
                  <a:rPr lang="zh-CN" altLang="en-US" sz="2400" b="0" dirty="0"/>
                  <a:t>对于</a:t>
                </a:r>
                <a:r>
                  <a:rPr lang="zh-CN" altLang="en-US" sz="2400" b="0" i="0" dirty="0">
                    <a:latin typeface="+mj-lt"/>
                  </a:rPr>
                  <a:t>每个</a:t>
                </a:r>
                <a14:m>
                  <m:oMath xmlns:m="http://schemas.openxmlformats.org/officeDocument/2006/math">
                    <m:r>
                      <a:rPr lang="en-US" altLang="zh-CN" sz="2400" b="0" i="1" dirty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sz="2400" b="0" i="1" dirty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sz="2400" b="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dirty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zh-CN" sz="2400" b="0" i="1" dirty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zh-CN" altLang="en-US" sz="2400" b="0" dirty="0"/>
                  <a:t>，方程</a:t>
                </a: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𝐴𝑥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zh-CN" altLang="en-US" sz="2400" b="0" dirty="0"/>
                  <a:t>都有唯一解或不一致。</a:t>
                </a:r>
              </a:p>
              <a:p>
                <a:pPr indent="457200" algn="just"/>
                <a:r>
                  <a:rPr lang="en-US" altLang="zh-CN" sz="2400" b="0" dirty="0"/>
                  <a:t>4. </a:t>
                </a: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𝐴𝑥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zh-CN" altLang="en-US" sz="2400" b="0" dirty="0"/>
                  <a:t>仅有平凡解。</a:t>
                </a:r>
              </a:p>
              <a:p>
                <a:pPr indent="457200" algn="just"/>
                <a:r>
                  <a:rPr lang="en-US" altLang="zh-CN" sz="2400" b="0" dirty="0"/>
                  <a:t>5. </a:t>
                </a: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en-US" sz="2400" b="0" dirty="0"/>
                  <a:t>的列线性无关。</a:t>
                </a:r>
              </a:p>
              <a:p>
                <a:pPr indent="457200" algn="just"/>
                <a:r>
                  <a:rPr lang="en-US" altLang="zh-CN" sz="2400" b="0" dirty="0"/>
                  <a:t>6. </a:t>
                </a: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en-US" sz="2400" b="0" dirty="0"/>
                  <a:t>在每一列都有一个主元。</a:t>
                </a:r>
              </a:p>
              <a:p>
                <a:pPr indent="457200" algn="just"/>
                <a:r>
                  <a:rPr lang="en-US" altLang="zh-CN" sz="2400" b="0" dirty="0"/>
                  <a:t>7. </a:t>
                </a: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zh-CN" altLang="en-US" sz="2400" b="0" dirty="0"/>
                  <a:t>的值域范围维数是</a:t>
                </a: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sz="2400" b="0" dirty="0"/>
                  <a:t>。</a:t>
                </a:r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1412776"/>
                <a:ext cx="8352928" cy="3415030"/>
              </a:xfrm>
              <a:prstGeom prst="rect">
                <a:avLst/>
              </a:prstGeom>
              <a:blipFill rotWithShape="1">
                <a:blip r:embed="rId2"/>
                <a:stretch>
                  <a:fillRect l="-5" t="-16" r="7" b="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线性映射与矩阵代数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4896544"/>
          </a:xfrm>
        </p:spPr>
        <p:txBody>
          <a:bodyPr/>
          <a:lstStyle/>
          <a:p>
            <a:r>
              <a:rPr lang="en-US" altLang="zh-CN" dirty="0"/>
              <a:t>3.0 </a:t>
            </a:r>
            <a:r>
              <a:rPr lang="zh-CN" altLang="en-US" dirty="0"/>
              <a:t>函数概念复习</a:t>
            </a:r>
          </a:p>
          <a:p>
            <a:r>
              <a:rPr lang="en-US" altLang="zh-CN" dirty="0"/>
              <a:t>3.1 </a:t>
            </a:r>
            <a:r>
              <a:rPr lang="zh-CN" altLang="en-US" dirty="0"/>
              <a:t>矩阵映射</a:t>
            </a:r>
          </a:p>
          <a:p>
            <a:r>
              <a:rPr lang="en-US" altLang="zh-CN" dirty="0"/>
              <a:t>3.2 </a:t>
            </a:r>
            <a:r>
              <a:rPr lang="zh-CN" altLang="en-US" dirty="0"/>
              <a:t>单射与满射</a:t>
            </a:r>
          </a:p>
          <a:p>
            <a:r>
              <a:rPr lang="en-US" altLang="zh-CN" dirty="0"/>
              <a:t>3.3 </a:t>
            </a:r>
            <a:r>
              <a:rPr lang="zh-CN" altLang="en-US" dirty="0"/>
              <a:t>线性映射</a:t>
            </a:r>
          </a:p>
          <a:p>
            <a:r>
              <a:rPr lang="en-US" altLang="zh-CN" dirty="0"/>
              <a:t>3.4 </a:t>
            </a:r>
            <a:r>
              <a:rPr lang="zh-CN" altLang="en-US" dirty="0"/>
              <a:t>矩阵乘法</a:t>
            </a:r>
          </a:p>
          <a:p>
            <a:r>
              <a:rPr lang="en-US" altLang="zh-CN" dirty="0"/>
              <a:t>3.5 </a:t>
            </a:r>
            <a:r>
              <a:rPr lang="zh-CN" altLang="en-US" dirty="0"/>
              <a:t>矩阵的逆</a:t>
            </a:r>
          </a:p>
          <a:p>
            <a:r>
              <a:rPr lang="en-US" altLang="zh-CN" dirty="0"/>
              <a:t>3.6 </a:t>
            </a:r>
            <a:r>
              <a:rPr lang="zh-CN" altLang="en-US" dirty="0"/>
              <a:t>可逆矩阵定理</a:t>
            </a:r>
          </a:p>
          <a:p>
            <a:r>
              <a:rPr lang="en-US" altLang="zh-CN" dirty="0"/>
              <a:t>3.7 </a:t>
            </a:r>
            <a:r>
              <a:rPr lang="zh-CN" altLang="en-US" dirty="0"/>
              <a:t>仿射映射与仿射空间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练习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395536" y="1340768"/>
                <a:ext cx="8352928" cy="3522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zh-CN" altLang="en-US" sz="2400" dirty="0"/>
                  <a:t>例（单射矩阵映射）</a:t>
                </a:r>
                <a:r>
                  <a:rPr lang="en-US" altLang="zh-CN" sz="2400" dirty="0"/>
                  <a:t>. </a:t>
                </a:r>
                <a:r>
                  <a:rPr lang="zh-CN" altLang="en-US" sz="2400" b="0" dirty="0"/>
                  <a:t>令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zh-CN" altLang="en-US" sz="2400" b="0" dirty="0"/>
                  <a:t>，并由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𝐴𝑥</m:t>
                    </m:r>
                  </m:oMath>
                </a14:m>
                <a:r>
                  <a:rPr lang="zh-CN" altLang="en-US" sz="2400" b="0" dirty="0"/>
                  <a:t>定义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zh-CN" altLang="en-US" sz="2400" b="0" dirty="0"/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zh-CN" altLang="en-US" sz="2400" b="0" dirty="0"/>
                  <a:t>是单射的吗？</a:t>
                </a:r>
                <a:endParaRPr lang="en-US" altLang="zh-CN" sz="2400" b="0" dirty="0"/>
              </a:p>
              <a:p>
                <a:pPr algn="just"/>
                <a:endParaRPr lang="en-US" altLang="zh-CN" sz="2400" b="0" dirty="0"/>
              </a:p>
              <a:p>
                <a:pPr algn="just"/>
                <a:r>
                  <a:rPr lang="zh-CN" altLang="en-US" sz="2400" dirty="0"/>
                  <a:t>解：</a:t>
                </a: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en-US" sz="2400" b="0" dirty="0"/>
                  <a:t>的简化行阶梯形式是</a:t>
                </a:r>
                <a:endParaRPr lang="en-US" altLang="zh-CN" sz="2400" b="0" dirty="0"/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zh-CN" sz="2400" b="0" dirty="0"/>
              </a:p>
              <a:p>
                <a:pPr algn="just"/>
                <a:r>
                  <a:rPr lang="zh-CN" altLang="en-US" sz="2400" b="0" dirty="0"/>
                  <a:t>因为</a:t>
                </a: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en-US" sz="2400" b="0" dirty="0"/>
                  <a:t>的每一列都有主元，所以</a:t>
                </a:r>
                <a14:m>
                  <m:oMath xmlns:m="http://schemas.openxmlformats.org/officeDocument/2006/math">
                    <m:r>
                      <a:rPr lang="en-US" altLang="zh-CN" sz="2400" b="0" i="1" dirty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zh-CN" altLang="en-US" sz="2400" b="0" dirty="0"/>
                  <a:t>是单射。</a:t>
                </a:r>
                <a:endParaRPr lang="en-US" altLang="zh-CN" sz="2400" b="0" dirty="0"/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36" y="1340768"/>
                <a:ext cx="8352928" cy="3522887"/>
              </a:xfrm>
              <a:prstGeom prst="rect">
                <a:avLst/>
              </a:prstGeom>
              <a:blipFill rotWithShape="1">
                <a:blip r:embed="rId2"/>
                <a:stretch>
                  <a:fillRect l="-7" t="-8" r="1" b="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11427" y="164211"/>
            <a:ext cx="7358114" cy="1026102"/>
          </a:xfrm>
        </p:spPr>
        <p:txBody>
          <a:bodyPr/>
          <a:lstStyle/>
          <a:p>
            <a:pPr algn="just"/>
            <a:r>
              <a:rPr lang="zh-CN" altLang="en-US" dirty="0"/>
              <a:t>满射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683568" y="1340768"/>
                <a:ext cx="8064896" cy="15779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zh-CN" altLang="en-US" sz="2400" b="0" dirty="0">
                    <a:ea typeface="+mn-ea"/>
                    <a:cs typeface="Times New Roman" panose="02020603050405020304" pitchFamily="18" charset="0"/>
                  </a:rPr>
                  <a:t>以下是一些等价的表示</a:t>
                </a:r>
                <a14:m>
                  <m:oMath xmlns:m="http://schemas.openxmlformats.org/officeDocument/2006/math">
                    <m:r>
                      <a:rPr lang="zh-CN" altLang="en-US" sz="2400" b="0" i="1" dirty="0" smtClean="0">
                        <a:latin typeface="Cambria Math" panose="02040503050406030204" pitchFamily="18" charset="0"/>
                        <a:ea typeface="+mn-ea"/>
                      </a:rPr>
                      <m:t>𝑇</m:t>
                    </m:r>
                  </m:oMath>
                </a14:m>
                <a:r>
                  <a:rPr lang="zh-CN" altLang="en-US" sz="2400" b="0" dirty="0">
                    <a:ea typeface="+mn-ea"/>
                    <a:cs typeface="Times New Roman" panose="02020603050405020304" pitchFamily="18" charset="0"/>
                  </a:rPr>
                  <a:t>不是满射的说法：</a:t>
                </a:r>
              </a:p>
              <a:p>
                <a:pPr indent="457200" algn="just"/>
                <a:r>
                  <a:rPr lang="zh-CN" altLang="en-US" sz="2400" b="0" dirty="0">
                    <a:ea typeface="+mn-ea"/>
                    <a:cs typeface="Times New Roman" panose="02020603050405020304" pitchFamily="18" charset="0"/>
                  </a:rPr>
                  <a:t>• </a:t>
                </a:r>
                <a14:m>
                  <m:oMath xmlns:m="http://schemas.openxmlformats.org/officeDocument/2006/math">
                    <m:r>
                      <a:rPr lang="zh-CN" altLang="en-US" sz="2400" b="0" i="1" dirty="0" smtClean="0">
                        <a:latin typeface="Cambria Math" panose="02040503050406030204" pitchFamily="18" charset="0"/>
                        <a:ea typeface="+mn-ea"/>
                      </a:rPr>
                      <m:t>𝑇</m:t>
                    </m:r>
                  </m:oMath>
                </a14:m>
                <a:r>
                  <a:rPr lang="zh-CN" altLang="en-US" sz="2400" b="0" dirty="0">
                    <a:ea typeface="+mn-ea"/>
                    <a:cs typeface="Times New Roman" panose="02020603050405020304" pitchFamily="18" charset="0"/>
                  </a:rPr>
                  <a:t>的值域范围小于</a:t>
                </a:r>
                <a14:m>
                  <m:oMath xmlns:m="http://schemas.openxmlformats.org/officeDocument/2006/math">
                    <m:r>
                      <a:rPr lang="zh-CN" altLang="en-US" sz="2400" b="0" i="1" dirty="0" smtClean="0">
                        <a:latin typeface="Cambria Math" panose="02040503050406030204" pitchFamily="18" charset="0"/>
                        <a:ea typeface="+mn-ea"/>
                      </a:rPr>
                      <m:t>𝑇</m:t>
                    </m:r>
                  </m:oMath>
                </a14:m>
                <a:r>
                  <a:rPr lang="zh-CN" altLang="en-US" sz="2400" b="0" dirty="0">
                    <a:ea typeface="+mn-ea"/>
                    <a:cs typeface="Times New Roman" panose="02020603050405020304" pitchFamily="18" charset="0"/>
                  </a:rPr>
                  <a:t>的陪域。</a:t>
                </a:r>
              </a:p>
              <a:p>
                <a:pPr indent="457200" algn="just"/>
                <a:r>
                  <a:rPr lang="zh-CN" altLang="en-US" sz="2400" b="0" dirty="0">
                    <a:ea typeface="+mn-ea"/>
                    <a:cs typeface="Times New Roman" panose="02020603050405020304" pitchFamily="18" charset="0"/>
                  </a:rPr>
                  <a:t>• </a:t>
                </a:r>
                <a:r>
                  <a:rPr lang="zh-CN" altLang="en-US" sz="2400" b="0" i="0" dirty="0">
                    <a:ea typeface="+mn-ea"/>
                    <a:cs typeface="Times New Roman" panose="02020603050405020304" pitchFamily="18" charset="0"/>
                  </a:rPr>
                  <a:t>存在一个向量</a:t>
                </a: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latin typeface="Cambria Math" panose="02040503050406030204" pitchFamily="18" charset="0"/>
                        <a:ea typeface="+mn-ea"/>
                      </a:rPr>
                      <m:t>𝑏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  <a:ea typeface="+mn-ea"/>
                      </a:rPr>
                      <m:t>∈</m:t>
                    </m:r>
                    <m:sSup>
                      <m:sSup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sSupPr>
                      <m:e>
                        <m:r>
                          <a:rPr lang="zh-CN" altLang="en-US" sz="2400" b="0" i="1" dirty="0" smtClean="0">
                            <a:latin typeface="Cambria Math" panose="02040503050406030204" pitchFamily="18" charset="0"/>
                            <a:ea typeface="+mn-ea"/>
                          </a:rPr>
                          <m:t>𝑅</m:t>
                        </m:r>
                      </m:e>
                      <m:sup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  <a:ea typeface="+mn-ea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zh-CN" altLang="en-US" sz="2400" b="0" dirty="0">
                    <a:ea typeface="+mn-ea"/>
                    <a:cs typeface="Times New Roman" panose="02020603050405020304" pitchFamily="18" charset="0"/>
                  </a:rPr>
                  <a:t>，使得方程</a:t>
                </a:r>
                <a14:m>
                  <m:oMath xmlns:m="http://schemas.openxmlformats.org/officeDocument/2006/math">
                    <m:r>
                      <a:rPr lang="zh-CN" altLang="en-US" sz="2400" b="0" i="1" dirty="0">
                        <a:latin typeface="Cambria Math" panose="02040503050406030204" pitchFamily="18" charset="0"/>
                        <a:ea typeface="+mn-ea"/>
                      </a:rPr>
                      <m:t>𝑇</m:t>
                    </m:r>
                    <m:r>
                      <a:rPr lang="zh-CN" altLang="en-US" sz="2400" b="0" i="1" dirty="0">
                        <a:latin typeface="Cambria Math" panose="02040503050406030204" pitchFamily="18" charset="0"/>
                        <a:ea typeface="+mn-ea"/>
                      </a:rPr>
                      <m:t>(</m:t>
                    </m:r>
                    <m:r>
                      <a:rPr lang="zh-CN" altLang="en-US" sz="2400" b="0" i="1" dirty="0">
                        <a:latin typeface="Cambria Math" panose="02040503050406030204" pitchFamily="18" charset="0"/>
                        <a:ea typeface="+mn-ea"/>
                      </a:rPr>
                      <m:t>𝑥</m:t>
                    </m:r>
                    <m:r>
                      <a:rPr lang="zh-CN" altLang="en-US" sz="2400" b="0" i="1" dirty="0">
                        <a:latin typeface="Cambria Math" panose="02040503050406030204" pitchFamily="18" charset="0"/>
                        <a:ea typeface="+mn-ea"/>
                      </a:rPr>
                      <m:t>)=</m:t>
                    </m:r>
                    <m:r>
                      <a:rPr lang="zh-CN" altLang="en-US" sz="2400" b="0" i="1" dirty="0">
                        <a:latin typeface="Cambria Math" panose="02040503050406030204" pitchFamily="18" charset="0"/>
                        <a:ea typeface="+mn-ea"/>
                      </a:rPr>
                      <m:t>𝑏</m:t>
                    </m:r>
                  </m:oMath>
                </a14:m>
                <a:r>
                  <a:rPr lang="zh-CN" altLang="en-US" sz="2400" b="0" dirty="0">
                    <a:ea typeface="+mn-ea"/>
                    <a:cs typeface="Times New Roman" panose="02020603050405020304" pitchFamily="18" charset="0"/>
                  </a:rPr>
                  <a:t>无解。</a:t>
                </a:r>
              </a:p>
              <a:p>
                <a:pPr indent="457200" algn="just"/>
                <a:r>
                  <a:rPr lang="zh-CN" altLang="en-US" sz="2400" b="0" dirty="0">
                    <a:ea typeface="+mn-ea"/>
                    <a:cs typeface="Times New Roman" panose="02020603050405020304" pitchFamily="18" charset="0"/>
                  </a:rPr>
                  <a:t>• 陪域中有一个向量不是任何输入向量的输出。</a:t>
                </a:r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8" y="1340768"/>
                <a:ext cx="8064896" cy="1577975"/>
              </a:xfrm>
              <a:prstGeom prst="rect">
                <a:avLst/>
              </a:prstGeom>
              <a:blipFill rotWithShape="1">
                <a:blip r:embed="rId2"/>
                <a:stretch>
                  <a:fillRect l="-4" t="-18" r="1" b="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2110" y="3212976"/>
            <a:ext cx="6696744" cy="270113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满射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411495" y="1213784"/>
                <a:ext cx="8321008" cy="304609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zh-CN" altLang="en-US" sz="2400" dirty="0"/>
                  <a:t>定理（矩阵映射）</a:t>
                </a:r>
                <a:r>
                  <a:rPr lang="en-US" altLang="zh-CN" sz="2400" dirty="0"/>
                  <a:t>. </a:t>
                </a:r>
                <a:r>
                  <a:rPr lang="zh-CN" altLang="en-US" sz="2400" b="0" dirty="0"/>
                  <a:t>设</a:t>
                </a:r>
                <a14:m>
                  <m:oMath xmlns:m="http://schemas.openxmlformats.org/officeDocument/2006/math">
                    <m:r>
                      <a:rPr lang="zh-CN" altLang="en-US" sz="2400" b="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en-US" sz="2400" b="0" dirty="0"/>
                  <a:t>为</a:t>
                </a:r>
                <a14:m>
                  <m:oMath xmlns:m="http://schemas.openxmlformats.org/officeDocument/2006/math">
                    <m:r>
                      <a:rPr lang="zh-CN" altLang="en-US" sz="2400" b="0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zh-CN" altLang="en-US" sz="2400" b="0" i="1" dirty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zh-CN" altLang="en-US" sz="2400" b="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sz="2400" b="0" dirty="0"/>
                  <a:t>矩阵，</a:t>
                </a:r>
                <a14:m>
                  <m:oMath xmlns:m="http://schemas.openxmlformats.org/officeDocument/2006/math">
                    <m:r>
                      <a:rPr lang="zh-CN" altLang="en-US" sz="2400" b="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zh-CN" altLang="en-US" sz="2400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sz="2400" b="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zh-CN" altLang="en-US" sz="2400" b="0" i="1" dirty="0" smtClean="0">
                        <a:latin typeface="Cambria Math" panose="02040503050406030204" pitchFamily="18" charset="0"/>
                      </a:rPr>
                      <m:t>)=</m:t>
                    </m:r>
                    <m:r>
                      <a:rPr lang="zh-CN" altLang="en-US" sz="2400" b="0" i="1" dirty="0" smtClean="0">
                        <a:latin typeface="Cambria Math" panose="02040503050406030204" pitchFamily="18" charset="0"/>
                      </a:rPr>
                      <m:t>𝐴𝑥</m:t>
                    </m:r>
                  </m:oMath>
                </a14:m>
                <a:r>
                  <a:rPr lang="zh-CN" altLang="en-US" sz="2400" b="0" dirty="0"/>
                  <a:t>为相关矩阵映射。以下语句是等价的：</a:t>
                </a:r>
              </a:p>
              <a:p>
                <a:pPr indent="457200" algn="just"/>
                <a:r>
                  <a:rPr lang="zh-CN" altLang="en-US" sz="2400" b="0" dirty="0"/>
                  <a:t>1. </a:t>
                </a:r>
                <a14:m>
                  <m:oMath xmlns:m="http://schemas.openxmlformats.org/officeDocument/2006/math">
                    <m:r>
                      <a:rPr lang="zh-CN" altLang="en-US" sz="2400" b="0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zh-CN" altLang="en-US" sz="2400" b="0" dirty="0"/>
                  <a:t>是满射。</a:t>
                </a:r>
              </a:p>
              <a:p>
                <a:pPr indent="457200" algn="just"/>
                <a:r>
                  <a:rPr lang="zh-CN" altLang="en-US" sz="2400" b="0" dirty="0"/>
                  <a:t>2. </a:t>
                </a:r>
                <a14:m>
                  <m:oMath xmlns:m="http://schemas.openxmlformats.org/officeDocument/2006/math">
                    <m:r>
                      <a:rPr lang="zh-CN" altLang="en-US" sz="2400" b="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zh-CN" altLang="en-US" sz="2400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sz="2400" b="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zh-CN" altLang="en-US" sz="2400" b="0" i="1" dirty="0" smtClean="0">
                        <a:latin typeface="Cambria Math" panose="02040503050406030204" pitchFamily="18" charset="0"/>
                      </a:rPr>
                      <m:t>)=</m:t>
                    </m:r>
                    <m:r>
                      <a:rPr lang="zh-CN" altLang="en-US" sz="2400" b="0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zh-CN" altLang="en-US" sz="2400" b="0" dirty="0"/>
                  <a:t>对于每个</a:t>
                </a:r>
                <a14:m>
                  <m:oMath xmlns:m="http://schemas.openxmlformats.org/officeDocument/2006/math">
                    <m:r>
                      <a:rPr lang="zh-CN" altLang="en-US" sz="2400" b="0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zh-CN" altLang="en-US" sz="2400" b="0" dirty="0"/>
                  <a:t> 至少有一个解。</a:t>
                </a:r>
              </a:p>
              <a:p>
                <a:pPr indent="457200" algn="just"/>
                <a:r>
                  <a:rPr lang="zh-CN" altLang="en-US" sz="2400" b="0" dirty="0"/>
                  <a:t>3. </a:t>
                </a:r>
                <a14:m>
                  <m:oMath xmlns:m="http://schemas.openxmlformats.org/officeDocument/2006/math">
                    <m:r>
                      <a:rPr lang="zh-CN" altLang="en-US" sz="2400" b="0" i="1" dirty="0" smtClean="0">
                        <a:latin typeface="Cambria Math" panose="02040503050406030204" pitchFamily="18" charset="0"/>
                      </a:rPr>
                      <m:t>𝐴𝑥</m:t>
                    </m:r>
                    <m:r>
                      <a:rPr lang="zh-CN" altLang="en-US" sz="24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zh-CN" altLang="en-US" sz="2400" b="0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zh-CN" altLang="en-US" sz="2400" b="0" dirty="0"/>
                  <a:t>对于每个</a:t>
                </a:r>
                <a14:m>
                  <m:oMath xmlns:m="http://schemas.openxmlformats.org/officeDocument/2006/math">
                    <m:r>
                      <a:rPr lang="zh-CN" altLang="en-US" sz="2400" b="0" i="1" dirty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sz="2400" b="0" i="1" dirty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sz="2400" b="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dirty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zh-CN" sz="2400" b="0" i="1" dirty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zh-CN" altLang="en-US" sz="2400" b="0" dirty="0"/>
                  <a:t>都是一致的。</a:t>
                </a:r>
              </a:p>
              <a:p>
                <a:pPr indent="457200" algn="just"/>
                <a:r>
                  <a:rPr lang="zh-CN" altLang="en-US" sz="2400" b="0" dirty="0"/>
                  <a:t>4. </a:t>
                </a:r>
                <a14:m>
                  <m:oMath xmlns:m="http://schemas.openxmlformats.org/officeDocument/2006/math">
                    <m:r>
                      <a:rPr lang="zh-CN" altLang="en-US" sz="2400" b="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en-US" sz="2400" b="0" dirty="0"/>
                  <a:t>的列能够生成空间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dirty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zh-CN" sz="2400" b="0" i="1" dirty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zh-CN" altLang="en-US" sz="2400" b="0" dirty="0"/>
                  <a:t>。</a:t>
                </a:r>
              </a:p>
              <a:p>
                <a:pPr indent="457200" algn="just"/>
                <a:r>
                  <a:rPr lang="zh-CN" altLang="en-US" sz="2400" b="0" dirty="0"/>
                  <a:t>5. </a:t>
                </a:r>
                <a14:m>
                  <m:oMath xmlns:m="http://schemas.openxmlformats.org/officeDocument/2006/math">
                    <m:r>
                      <a:rPr lang="zh-CN" altLang="en-US" sz="2400" b="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en-US" sz="2400" b="0" dirty="0"/>
                  <a:t>在每一行都有一个主元。</a:t>
                </a:r>
              </a:p>
              <a:p>
                <a:pPr indent="457200" algn="just"/>
                <a:r>
                  <a:rPr lang="zh-CN" altLang="en-US" sz="2400" b="0" dirty="0"/>
                  <a:t>6. </a:t>
                </a:r>
                <a14:m>
                  <m:oMath xmlns:m="http://schemas.openxmlformats.org/officeDocument/2006/math">
                    <m:r>
                      <a:rPr lang="zh-CN" altLang="en-US" sz="2400" b="0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zh-CN" altLang="en-US" sz="2400" b="0" dirty="0"/>
                  <a:t>的值域范围有维度</a:t>
                </a:r>
                <a14:m>
                  <m:oMath xmlns:m="http://schemas.openxmlformats.org/officeDocument/2006/math">
                    <m:r>
                      <a:rPr lang="zh-CN" altLang="en-US" sz="2400" b="0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zh-CN" altLang="en-US" sz="2400" b="0" dirty="0"/>
                  <a:t>。</a:t>
                </a:r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495" y="1213784"/>
                <a:ext cx="8321008" cy="3046095"/>
              </a:xfrm>
              <a:prstGeom prst="rect">
                <a:avLst/>
              </a:prstGeom>
              <a:blipFill rotWithShape="1">
                <a:blip r:embed="rId2"/>
                <a:stretch>
                  <a:fillRect t="-10" r="7" b="1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满射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251520" y="1134615"/>
                <a:ext cx="8788552" cy="56248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zh-CN" altLang="en-US" sz="2400" dirty="0"/>
                  <a:t>例（非满射的矩阵映射）</a:t>
                </a:r>
                <a:r>
                  <a:rPr lang="en-US" altLang="zh-CN" sz="2400" dirty="0"/>
                  <a:t>.</a:t>
                </a:r>
                <a:r>
                  <a:rPr lang="zh-CN" altLang="en-US" sz="2400" dirty="0"/>
                  <a:t> </a:t>
                </a:r>
                <a:r>
                  <a:rPr lang="zh-CN" altLang="en-US" sz="2400" b="0" dirty="0"/>
                  <a:t>设</a:t>
                </a:r>
                <a14:m>
                  <m:oMath xmlns:m="http://schemas.openxmlformats.org/officeDocument/2006/math">
                    <m:r>
                      <a:rPr lang="zh-CN" altLang="en-US" sz="2400" b="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en-US" sz="2400" b="0" dirty="0"/>
                  <a:t>为矩阵</a:t>
                </a:r>
                <a:endParaRPr lang="en-US" altLang="zh-CN" sz="2400" b="0" dirty="0"/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2400" b="0" dirty="0"/>
              </a:p>
              <a:p>
                <a:pPr algn="just"/>
                <a:r>
                  <a:rPr lang="zh-CN" altLang="en-US" sz="2400" b="0" dirty="0"/>
                  <a:t>并由</a:t>
                </a:r>
                <a14:m>
                  <m:oMath xmlns:m="http://schemas.openxmlformats.org/officeDocument/2006/math">
                    <m:r>
                      <a:rPr lang="zh-CN" altLang="en-US" sz="2400" b="0" i="1" dirty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zh-CN" altLang="en-US" sz="2400" b="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sz="2400" b="0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zh-CN" altLang="en-US" sz="2400" b="0" i="1" dirty="0">
                        <a:latin typeface="Cambria Math" panose="02040503050406030204" pitchFamily="18" charset="0"/>
                      </a:rPr>
                      <m:t>)=</m:t>
                    </m:r>
                    <m:r>
                      <a:rPr lang="zh-CN" altLang="en-US" sz="2400" b="0" i="1" dirty="0">
                        <a:latin typeface="Cambria Math" panose="02040503050406030204" pitchFamily="18" charset="0"/>
                      </a:rPr>
                      <m:t>𝐴𝑥</m:t>
                    </m:r>
                  </m:oMath>
                </a14:m>
                <a:r>
                  <a:rPr lang="zh-CN" altLang="en-US" sz="2400" b="0" dirty="0"/>
                  <a:t>定义</a:t>
                </a:r>
                <a14:m>
                  <m:oMath xmlns:m="http://schemas.openxmlformats.org/officeDocument/2006/math">
                    <m:r>
                      <a:rPr lang="zh-CN" altLang="en-US" sz="2400" b="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400" b="0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zh-CN" altLang="en-US" sz="2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zh-CN" altLang="en-US" sz="2400" b="0" i="1" dirty="0"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400" b="0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zh-CN" altLang="en-US" sz="2400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zh-CN" altLang="en-US" sz="2400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2400" b="0" dirty="0"/>
                  <a:t>。</a:t>
                </a:r>
                <a14:m>
                  <m:oMath xmlns:m="http://schemas.openxmlformats.org/officeDocument/2006/math">
                    <m:r>
                      <a:rPr lang="zh-CN" altLang="en-US" sz="2400" b="0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zh-CN" altLang="en-US" sz="2400" b="0" dirty="0"/>
                  <a:t>是满射吗？如果不是，则寻找一个向量</a:t>
                </a:r>
                <a14:m>
                  <m:oMath xmlns:m="http://schemas.openxmlformats.org/officeDocument/2006/math">
                    <m:r>
                      <a:rPr lang="zh-CN" altLang="en-US" sz="2400" b="0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zh-CN" altLang="en-US" sz="2400" b="0" dirty="0"/>
                  <a:t>，使得</a:t>
                </a:r>
                <a14:m>
                  <m:oMath xmlns:m="http://schemas.openxmlformats.org/officeDocument/2006/math">
                    <m:r>
                      <a:rPr lang="zh-CN" altLang="en-US" sz="2400" b="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zh-CN" altLang="en-US" sz="2400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sz="2400" b="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zh-CN" altLang="en-US" sz="2400" b="0" i="1" dirty="0" smtClean="0">
                        <a:latin typeface="Cambria Math" panose="02040503050406030204" pitchFamily="18" charset="0"/>
                      </a:rPr>
                      <m:t>)=</m:t>
                    </m:r>
                    <m:r>
                      <a:rPr lang="zh-CN" altLang="en-US" sz="2400" b="0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zh-CN" altLang="en-US" sz="2400" b="0" dirty="0"/>
                  <a:t>无解。</a:t>
                </a:r>
              </a:p>
              <a:p>
                <a:pPr algn="just"/>
                <a:r>
                  <a:rPr lang="zh-CN" altLang="en-US" sz="2400" dirty="0"/>
                  <a:t>解：</a:t>
                </a:r>
                <a14:m>
                  <m:oMath xmlns:m="http://schemas.openxmlformats.org/officeDocument/2006/math">
                    <m:r>
                      <a:rPr lang="zh-CN" altLang="en-US" sz="2400" b="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en-US" sz="2400" b="0" dirty="0"/>
                  <a:t>的简化行阶梯形式为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2400" b="0" dirty="0"/>
              </a:p>
              <a:p>
                <a:pPr algn="just"/>
                <a:r>
                  <a:rPr lang="zh-CN" altLang="en-US" sz="2400" b="0" dirty="0"/>
                  <a:t>由于</a:t>
                </a:r>
                <a14:m>
                  <m:oMath xmlns:m="http://schemas.openxmlformats.org/officeDocument/2006/math">
                    <m:r>
                      <a:rPr lang="zh-CN" altLang="en-US" sz="2400" b="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en-US" sz="2400" b="0" dirty="0"/>
                  <a:t>不是每一行都有主元，所以</a:t>
                </a:r>
                <a14:m>
                  <m:oMath xmlns:m="http://schemas.openxmlformats.org/officeDocument/2006/math">
                    <m:r>
                      <a:rPr lang="zh-CN" altLang="en-US" sz="2400" b="0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zh-CN" altLang="en-US" sz="2400" b="0" dirty="0"/>
                  <a:t>不是满射。事实上，因为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eqAr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altLang="zh-CN" sz="24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2400" b="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 sz="2400" b="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e>
                              <m:r>
                                <a:rPr lang="en-US" altLang="zh-CN" sz="2400" b="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eqAr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sz="2400" b="0" dirty="0"/>
              </a:p>
              <a:p>
                <a:pPr algn="just"/>
                <a:r>
                  <a:rPr lang="zh-CN" altLang="en-US" sz="2400" b="0" dirty="0"/>
                  <a:t>我们看到，对于</a:t>
                </a:r>
                <a14:m>
                  <m:oMath xmlns:m="http://schemas.openxmlformats.org/officeDocument/2006/math">
                    <m:r>
                      <a:rPr lang="zh-CN" altLang="en-US" sz="2400" b="0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zh-CN" altLang="en-US" sz="2400" b="0" dirty="0"/>
                  <a:t>的每个输出向量，第三项等于第一项。因此，</a:t>
                </a:r>
                <a14:m>
                  <m:oMath xmlns:m="http://schemas.openxmlformats.org/officeDocument/2006/math">
                    <m:r>
                      <a:rPr lang="zh-CN" altLang="en-US" sz="2400" b="0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zh-CN" altLang="en-US" sz="2400" b="0" i="1" dirty="0">
                        <a:latin typeface="Cambria Math" panose="02040503050406030204" pitchFamily="18" charset="0"/>
                      </a:rPr>
                      <m:t>=(1,2,3)</m:t>
                    </m:r>
                  </m:oMath>
                </a14:m>
                <a:r>
                  <a:rPr lang="zh-CN" altLang="en-US" sz="2400" b="0" dirty="0"/>
                  <a:t>不在</a:t>
                </a:r>
                <a14:m>
                  <m:oMath xmlns:m="http://schemas.openxmlformats.org/officeDocument/2006/math">
                    <m:r>
                      <a:rPr lang="zh-CN" altLang="en-US" sz="2400" b="0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zh-CN" altLang="en-US" sz="2400" b="0" dirty="0"/>
                  <a:t>的范围内。</a:t>
                </a:r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1134615"/>
                <a:ext cx="8788552" cy="5624830"/>
              </a:xfrm>
              <a:prstGeom prst="rect">
                <a:avLst/>
              </a:prstGeom>
              <a:blipFill rotWithShape="1">
                <a:blip r:embed="rId2"/>
                <a:stretch>
                  <a:fillRect l="-1" t="-9" r="2" b="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14414" y="115888"/>
            <a:ext cx="7358114" cy="792832"/>
          </a:xfrm>
        </p:spPr>
        <p:txBody>
          <a:bodyPr/>
          <a:lstStyle/>
          <a:p>
            <a:r>
              <a:rPr lang="zh-CN" altLang="en-US" dirty="0"/>
              <a:t>单射与满射比较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表格 7"/>
              <p:cNvGraphicFramePr>
                <a:graphicFrameLocks noGrp="1"/>
              </p:cNvGraphicFramePr>
              <p:nvPr/>
            </p:nvGraphicFramePr>
            <p:xfrm>
              <a:off x="323528" y="1412776"/>
              <a:ext cx="8640960" cy="375862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32048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432048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727184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zh-CN" altLang="en-US" sz="2400" b="0" i="1" dirty="0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oMath>
                          </a14:m>
                          <a:r>
                            <a:rPr lang="zh-CN" altLang="en-US" sz="2400" b="0" dirty="0"/>
                            <a:t> 是单射的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zh-CN" altLang="en-US" sz="2400" b="0" i="1" dirty="0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oMath>
                          </a14:m>
                          <a:r>
                            <a:rPr lang="zh-CN" altLang="en-US" sz="2400" b="0" dirty="0"/>
                            <a:t> 是满射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92900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zh-CN" altLang="en-US" sz="2400" b="0" i="1" dirty="0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zh-CN" altLang="en-US" sz="2400" b="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zh-CN" altLang="en-US" sz="2400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zh-CN" altLang="en-US" sz="2400" b="0" i="1" dirty="0" smtClean="0">
                                  <a:latin typeface="Cambria Math" panose="02040503050406030204" pitchFamily="18" charset="0"/>
                                </a:rPr>
                                <m:t>)=</m:t>
                              </m:r>
                              <m:r>
                                <a:rPr lang="zh-CN" altLang="en-US" sz="2400" b="0" i="1" dirty="0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oMath>
                          </a14:m>
                          <a:r>
                            <a:rPr lang="zh-CN" altLang="en-US" sz="2400" b="0" dirty="0"/>
                            <a:t> 对于每个 </a:t>
                          </a:r>
                          <a14:m>
                            <m:oMath xmlns:m="http://schemas.openxmlformats.org/officeDocument/2006/math">
                              <m:r>
                                <a:rPr lang="zh-CN" altLang="en-US" sz="2400" b="0" i="1" dirty="0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oMath>
                          </a14:m>
                          <a:r>
                            <a:rPr lang="zh-CN" altLang="en-US" sz="2400" b="0" dirty="0"/>
                            <a:t> 最多有一个解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zh-CN" altLang="en-US" sz="2400" b="0" i="1" dirty="0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zh-CN" altLang="en-US" sz="2400" b="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zh-CN" altLang="en-US" sz="2400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zh-CN" altLang="en-US" sz="2400" b="0" i="1" dirty="0" smtClean="0">
                                  <a:latin typeface="Cambria Math" panose="02040503050406030204" pitchFamily="18" charset="0"/>
                                </a:rPr>
                                <m:t>) = </m:t>
                              </m:r>
                              <m:r>
                                <a:rPr lang="zh-CN" altLang="en-US" sz="2400" b="0" i="1" dirty="0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zh-CN" altLang="en-US" sz="2400" b="0" i="1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oMath>
                          </a14:m>
                          <a:r>
                            <a:rPr lang="zh-CN" altLang="en-US" sz="2400" b="0" dirty="0"/>
                            <a:t>对于每个 </a:t>
                          </a:r>
                          <a14:m>
                            <m:oMath xmlns:m="http://schemas.openxmlformats.org/officeDocument/2006/math">
                              <m:r>
                                <a:rPr lang="zh-CN" altLang="en-US" sz="2400" b="0" i="1" dirty="0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oMath>
                          </a14:m>
                          <a:r>
                            <a:rPr lang="zh-CN" altLang="en-US" sz="2400" b="0" dirty="0"/>
                            <a:t> 至少有一个解</a:t>
                          </a:r>
                          <a:endParaRPr lang="zh-CN" alt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648072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zh-CN" altLang="en-US" sz="2400" b="0" i="1" dirty="0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oMath>
                          </a14:m>
                          <a:r>
                            <a:rPr lang="zh-CN" altLang="en-US" sz="2400" b="0" dirty="0"/>
                            <a:t> 的列线性无关。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zh-CN" altLang="en-US" sz="2400" b="0" i="1" dirty="0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oMath>
                          </a14:m>
                          <a:r>
                            <a:rPr lang="zh-CN" altLang="en-US" sz="2400" b="0" dirty="0"/>
                            <a:t> 的列能生成空间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zh-CN" sz="24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sz="2400" b="0" i="1" dirty="0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p>
                                  <m:r>
                                    <a:rPr lang="zh-CN" altLang="en-US" sz="2400" b="0" i="1" dirty="0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p>
                              </m:sSup>
                            </m:oMath>
                          </a14:m>
                          <a:endParaRPr lang="zh-CN" altLang="en-US" sz="24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727184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zh-CN" altLang="en-US" sz="2400" b="0" i="1" dirty="0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oMath>
                          </a14:m>
                          <a:r>
                            <a:rPr lang="zh-CN" altLang="en-US" sz="2400" b="0" dirty="0"/>
                            <a:t> 的每一列都有一个主元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zh-CN" altLang="en-US" sz="2400" b="0" i="1" dirty="0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oMath>
                          </a14:m>
                          <a:r>
                            <a:rPr lang="zh-CN" altLang="en-US" sz="2400" b="0" dirty="0"/>
                            <a:t> 的每一行都有一个主元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727184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zh-CN" altLang="en-US" sz="2400" b="0" i="1" dirty="0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oMath>
                          </a14:m>
                          <a:r>
                            <a:rPr lang="zh-CN" altLang="en-US" sz="2400" b="0" dirty="0"/>
                            <a:t> 的范围有 </a:t>
                          </a:r>
                          <a14:m>
                            <m:oMath xmlns:m="http://schemas.openxmlformats.org/officeDocument/2006/math">
                              <m:r>
                                <a:rPr lang="zh-CN" altLang="en-US" sz="2400" b="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oMath>
                          </a14:m>
                          <a:r>
                            <a:rPr lang="zh-CN" altLang="en-US" sz="2400" b="0" dirty="0"/>
                            <a:t> 维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zh-CN" altLang="en-US" sz="2400" b="0" i="1" dirty="0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oMath>
                          </a14:m>
                          <a:r>
                            <a:rPr lang="zh-CN" altLang="en-US" sz="2400" b="0" dirty="0"/>
                            <a:t> 的范围有维度 </a:t>
                          </a:r>
                          <a14:m>
                            <m:oMath xmlns:m="http://schemas.openxmlformats.org/officeDocument/2006/math">
                              <m:r>
                                <a:rPr lang="zh-CN" altLang="en-US" sz="2400" b="0" i="1" dirty="0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oMath>
                          </a14:m>
                          <a:endParaRPr lang="zh-CN" altLang="en-US" sz="24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表格 7"/>
              <p:cNvGraphicFramePr>
                <a:graphicFrameLocks noGrp="1"/>
              </p:cNvGraphicFramePr>
              <p:nvPr/>
            </p:nvGraphicFramePr>
            <p:xfrm>
              <a:off x="323528" y="1412776"/>
              <a:ext cx="8640960" cy="375862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320480"/>
                    <a:gridCol w="4320480"/>
                  </a:tblGrid>
                  <a:tr h="727075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</a:blipFill>
                      </a:tcPr>
                    </a:tc>
                  </a:tr>
                  <a:tr h="929005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</a:blipFill>
                      </a:tcPr>
                    </a:tc>
                  </a:tr>
                  <a:tr h="648335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</a:blipFill>
                      </a:tcPr>
                    </a:tc>
                  </a:tr>
                  <a:tr h="727075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</a:blipFill>
                      </a:tcPr>
                    </a:tc>
                  </a:tr>
                  <a:tr h="727075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15616" y="0"/>
            <a:ext cx="7358114" cy="1128712"/>
          </a:xfrm>
        </p:spPr>
        <p:txBody>
          <a:bodyPr/>
          <a:lstStyle/>
          <a:p>
            <a:r>
              <a:rPr lang="zh-CN" altLang="en-US" dirty="0"/>
              <a:t>单射与满射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323528" y="1124744"/>
                <a:ext cx="8496944" cy="53948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zh-CN" altLang="en-US" sz="2400" dirty="0">
                    <a:ea typeface="+mn-ea"/>
                    <a:cs typeface="Times New Roman" panose="02020603050405020304" pitchFamily="18" charset="0"/>
                  </a:rPr>
                  <a:t>例（既是单射又是满射的矩阵映射）</a:t>
                </a:r>
                <a:r>
                  <a:rPr lang="en-US" altLang="zh-CN" sz="2400" dirty="0">
                    <a:ea typeface="+mn-ea"/>
                    <a:cs typeface="Times New Roman" panose="02020603050405020304" pitchFamily="18" charset="0"/>
                  </a:rPr>
                  <a:t>.</a:t>
                </a:r>
                <a:r>
                  <a:rPr lang="en-US" altLang="zh-CN" sz="2400" b="0" dirty="0"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lang="zh-CN" altLang="en-US" sz="2400" b="0" dirty="0">
                    <a:ea typeface="+mn-ea"/>
                    <a:cs typeface="Times New Roman" panose="02020603050405020304" pitchFamily="18" charset="0"/>
                  </a:rPr>
                  <a:t>讨论几个</a:t>
                </a:r>
                <a14:m>
                  <m:oMath xmlns:m="http://schemas.openxmlformats.org/officeDocument/2006/math">
                    <m:r>
                      <a:rPr lang="zh-CN" altLang="en-US" sz="2400" b="0" i="1" dirty="0" smtClean="0">
                        <a:latin typeface="Cambria Math" panose="02040503050406030204" pitchFamily="18" charset="0"/>
                        <a:ea typeface="+mn-ea"/>
                      </a:rPr>
                      <m:t>2×2</m:t>
                    </m:r>
                  </m:oMath>
                </a14:m>
                <a:r>
                  <a:rPr lang="zh-CN" altLang="en-US" sz="2400" b="0" dirty="0">
                    <a:ea typeface="+mn-ea"/>
                    <a:cs typeface="Times New Roman" panose="02020603050405020304" pitchFamily="18" charset="0"/>
                  </a:rPr>
                  <a:t>矩阵定义的映射，即：</a:t>
                </a:r>
              </a:p>
              <a:p>
                <a:pPr algn="ctr"/>
                <a:r>
                  <a:rPr lang="zh-CN" altLang="en-US" sz="2400" b="0" dirty="0">
                    <a:ea typeface="+mn-ea"/>
                    <a:cs typeface="Times New Roman" panose="02020603050405020304" pitchFamily="18" charset="0"/>
                  </a:rPr>
                  <a:t>镜像：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+mn-ea"/>
                      </a:rPr>
                      <m:t>𝐴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+mn-ea"/>
                      </a:rPr>
                      <m:t>=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+mn-ea"/>
                                </a:rPr>
                                <m:t>−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+mn-ea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+mn-ea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+mn-ea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+mn-ea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altLang="zh-CN" sz="2400" b="0" dirty="0">
                  <a:ea typeface="+mn-ea"/>
                  <a:cs typeface="Times New Roman" panose="02020603050405020304" pitchFamily="18" charset="0"/>
                </a:endParaRPr>
              </a:p>
              <a:p>
                <a:pPr algn="ctr"/>
                <a:endParaRPr lang="zh-CN" altLang="en-US" sz="2400" b="0" dirty="0">
                  <a:ea typeface="+mn-ea"/>
                  <a:cs typeface="Times New Roman" panose="02020603050405020304" pitchFamily="18" charset="0"/>
                </a:endParaRPr>
              </a:p>
              <a:p>
                <a:pPr algn="ctr"/>
                <a:r>
                  <a:rPr lang="zh-CN" altLang="en-US" sz="2400" b="0" dirty="0">
                    <a:ea typeface="+mn-ea"/>
                    <a:cs typeface="Times New Roman" panose="02020603050405020304" pitchFamily="18" charset="0"/>
                  </a:rPr>
                  <a:t>   拉伸：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+mn-ea"/>
                      </a:rPr>
                      <m:t>𝐴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+mn-ea"/>
                      </a:rPr>
                      <m:t>=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+mn-ea"/>
                                </a:rPr>
                                <m:t>1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+mn-ea"/>
                                </a:rPr>
                                <m:t>.5</m:t>
                              </m:r>
                            </m:e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+mn-ea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+mn-ea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+mn-ea"/>
                                </a:rPr>
                                <m:t>1.5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altLang="zh-CN" sz="2400" b="0" dirty="0">
                  <a:ea typeface="+mn-ea"/>
                  <a:cs typeface="Times New Roman" panose="02020603050405020304" pitchFamily="18" charset="0"/>
                </a:endParaRPr>
              </a:p>
              <a:p>
                <a:pPr algn="ctr"/>
                <a:endParaRPr lang="zh-CN" altLang="en-US" sz="2400" b="0" dirty="0">
                  <a:ea typeface="+mn-ea"/>
                  <a:cs typeface="Times New Roman" panose="02020603050405020304" pitchFamily="18" charset="0"/>
                </a:endParaRPr>
              </a:p>
              <a:p>
                <a:pPr algn="ctr"/>
                <a:r>
                  <a:rPr lang="zh-CN" altLang="en-US" sz="2400" b="0" dirty="0">
                    <a:ea typeface="+mn-ea"/>
                    <a:cs typeface="Times New Roman" panose="02020603050405020304" pitchFamily="18" charset="0"/>
                  </a:rPr>
                  <a:t>恒等：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+mn-ea"/>
                      </a:rPr>
                      <m:t>𝐴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+mn-ea"/>
                      </a:rPr>
                      <m:t>=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mPr>
                          <m:m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+mn-ea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+mn-ea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+mn-ea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+mn-ea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zh-CN" altLang="en-US" sz="2400" b="0" dirty="0">
                  <a:ea typeface="+mn-ea"/>
                  <a:cs typeface="Times New Roman" panose="02020603050405020304" pitchFamily="18" charset="0"/>
                </a:endParaRPr>
              </a:p>
              <a:p>
                <a:pPr algn="ctr"/>
                <a:endParaRPr lang="zh-CN" altLang="en-US" sz="2400" b="0" dirty="0">
                  <a:ea typeface="+mn-ea"/>
                  <a:cs typeface="Times New Roman" panose="02020603050405020304" pitchFamily="18" charset="0"/>
                </a:endParaRPr>
              </a:p>
              <a:p>
                <a:pPr algn="ctr"/>
                <a:r>
                  <a:rPr lang="zh-CN" altLang="en-US" sz="2400" b="0" dirty="0">
                    <a:ea typeface="+mn-ea"/>
                    <a:cs typeface="Times New Roman" panose="02020603050405020304" pitchFamily="18" charset="0"/>
                  </a:rPr>
                  <a:t>旋转：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+mn-ea"/>
                      </a:rPr>
                      <m:t>𝐴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+mn-ea"/>
                      </a:rPr>
                      <m:t>=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+mn-ea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+mn-ea"/>
                                </a:rPr>
                                <m:t>−1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+mn-ea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+mn-ea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zh-CN" altLang="en-US" sz="2400" b="0" dirty="0">
                  <a:ea typeface="+mn-ea"/>
                  <a:cs typeface="Times New Roman" panose="02020603050405020304" pitchFamily="18" charset="0"/>
                </a:endParaRPr>
              </a:p>
              <a:p>
                <a:pPr algn="ctr"/>
                <a:endParaRPr lang="zh-CN" altLang="en-US" sz="2400" b="0" dirty="0">
                  <a:ea typeface="+mn-ea"/>
                  <a:cs typeface="Times New Roman" panose="02020603050405020304" pitchFamily="18" charset="0"/>
                </a:endParaRPr>
              </a:p>
              <a:p>
                <a:pPr algn="ctr"/>
                <a:r>
                  <a:rPr lang="zh-CN" altLang="en-US" sz="2400" b="0" dirty="0">
                    <a:ea typeface="+mn-ea"/>
                    <a:cs typeface="Times New Roman" panose="02020603050405020304" pitchFamily="18" charset="0"/>
                  </a:rPr>
                  <a:t>剪切：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+mn-ea"/>
                      </a:rPr>
                      <m:t>𝐴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+mn-ea"/>
                      </a:rPr>
                      <m:t>=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mPr>
                          <m:m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+mn-ea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+mn-ea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+mn-ea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+mn-ea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zh-CN" altLang="en-US" sz="2400" b="0" dirty="0">
                  <a:ea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1124744"/>
                <a:ext cx="8496944" cy="5394875"/>
              </a:xfrm>
              <a:prstGeom prst="rect">
                <a:avLst/>
              </a:prstGeom>
              <a:blipFill rotWithShape="1">
                <a:blip r:embed="rId2"/>
                <a:stretch>
                  <a:fillRect l="-4" t="-3" r="4" b="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单射与满射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359532" y="1412776"/>
                <a:ext cx="8424936" cy="23083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zh-CN" altLang="en-US" sz="2400" dirty="0">
                    <a:solidFill>
                      <a:srgbClr val="FF0000"/>
                    </a:solidFill>
                  </a:rPr>
                  <a:t>对于方阵，单射与满射是相同的。</a:t>
                </a:r>
                <a:r>
                  <a:rPr lang="zh-CN" altLang="en-US" sz="2400" b="0" dirty="0"/>
                  <a:t>我们在前面的例子中观察到，方阵在每一行都有一个主元，当且仅当它在每一列都有一个主元。因此，矩阵映射</a:t>
                </a:r>
                <a14:m>
                  <m:oMath xmlns:m="http://schemas.openxmlformats.org/officeDocument/2006/math">
                    <m:r>
                      <a:rPr lang="zh-CN" altLang="en-US" sz="2400" b="0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zh-CN" altLang="en-US" sz="2400" b="0" dirty="0"/>
                  <a:t>从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400" b="0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zh-CN" altLang="en-US" sz="2400" b="0" dirty="0"/>
                  <a:t>到其自身是单射的，当且仅当它是满射：在这种情况下，这两个概念是等价的。</a:t>
                </a:r>
                <a:endParaRPr lang="en-US" altLang="zh-CN" sz="2400" b="0" dirty="0"/>
              </a:p>
              <a:p>
                <a:pPr algn="just"/>
                <a:endParaRPr lang="en-US" altLang="zh-CN" sz="2400" b="0" dirty="0"/>
              </a:p>
              <a:p>
                <a:pPr algn="just"/>
                <a:r>
                  <a:rPr lang="en-US" altLang="zh-CN" sz="2400" b="0" dirty="0"/>
                  <a:t>    </a:t>
                </a:r>
                <a:r>
                  <a:rPr lang="zh-CN" altLang="en-US" sz="2400" b="0" dirty="0"/>
                  <a:t>如果矩阵映射</a:t>
                </a:r>
                <a14:m>
                  <m:oMath xmlns:m="http://schemas.openxmlformats.org/officeDocument/2006/math">
                    <m:r>
                      <a:rPr lang="zh-CN" altLang="en-US" sz="2400" b="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400" b="0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zh-CN" altLang="en-US" sz="2400" b="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  <m:r>
                      <a:rPr lang="zh-CN" altLang="en-US" sz="2400" b="0" i="1" dirty="0" smtClean="0"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400" b="0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zh-CN" altLang="en-US" sz="2400" b="0" dirty="0"/>
                  <a:t>既是单射的又是满射，则 </a:t>
                </a:r>
                <a14:m>
                  <m:oMath xmlns:m="http://schemas.openxmlformats.org/officeDocument/2006/math">
                    <m:r>
                      <a:rPr lang="zh-CN" altLang="en-US" sz="2400" b="0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zh-CN" altLang="en-US" sz="24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zh-CN" altLang="en-US" sz="2400" b="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sz="2400" b="0" dirty="0"/>
                  <a:t>。</a:t>
                </a:r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532" y="1412776"/>
                <a:ext cx="8424936" cy="2308324"/>
              </a:xfrm>
              <a:prstGeom prst="rect">
                <a:avLst/>
              </a:prstGeom>
              <a:blipFill rotWithShape="1">
                <a:blip r:embed="rId2"/>
                <a:stretch>
                  <a:fillRect l="-1" t="-23" r="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62100" y="2600908"/>
            <a:ext cx="6019800" cy="1656184"/>
          </a:xfrm>
        </p:spPr>
        <p:txBody>
          <a:bodyPr/>
          <a:lstStyle/>
          <a:p>
            <a:r>
              <a:rPr lang="en-US" altLang="zh-CN" dirty="0"/>
              <a:t>3.3</a:t>
            </a:r>
            <a:r>
              <a:rPr lang="zh-CN" altLang="en-US" dirty="0"/>
              <a:t>线性映射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3.3 </a:t>
            </a:r>
            <a:r>
              <a:rPr lang="zh-CN" altLang="en-US" dirty="0"/>
              <a:t>线性映射</a:t>
            </a:r>
            <a:r>
              <a:rPr lang="en-US" altLang="zh-CN" dirty="0"/>
              <a:t> (Linear</a:t>
            </a:r>
            <a:r>
              <a:rPr lang="zh-CN" altLang="en-US" dirty="0"/>
              <a:t> </a:t>
            </a:r>
            <a:r>
              <a:rPr lang="en-US" altLang="zh-CN" dirty="0"/>
              <a:t>Mappings)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356946" y="1340768"/>
                <a:ext cx="8430108" cy="3888432"/>
              </a:xfrm>
            </p:spPr>
            <p:txBody>
              <a:bodyPr/>
              <a:lstStyle/>
              <a:p>
                <a:pPr marL="0" lvl="0" indent="0">
                  <a:buNone/>
                </a:pPr>
                <a:r>
                  <a:rPr kumimoji="1" lang="zh-CN" altLang="en-US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  <a:sym typeface="+mn-ea"/>
                  </a:rPr>
                  <a:t>定义</a:t>
                </a:r>
                <a:r>
                  <a:rPr kumimoji="1" lang="zh-CN" altLang="en-US" sz="2400" b="1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  <a:sym typeface="+mn-ea"/>
                  </a:rPr>
                  <a:t>（线性映射）</a:t>
                </a:r>
                <a:r>
                  <a:rPr kumimoji="1" lang="en-US" altLang="zh-CN" sz="2400" b="1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  <a:sym typeface="+mn-ea"/>
                  </a:rPr>
                  <a:t>.</a:t>
                </a:r>
                <a:r>
                  <a:rPr kumimoji="1" lang="zh-CN" altLang="en-US" sz="24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  <a:sym typeface="+mn-ea"/>
                  </a:rPr>
                  <a:t> 对</a:t>
                </a:r>
                <a:r>
                  <a:rPr kumimoji="1" lang="zh-CN" altLang="en-US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  <a:sym typeface="+mn-ea"/>
                  </a:rPr>
                  <a:t>向量空间</a:t>
                </a:r>
                <a14:m>
                  <m:oMath xmlns:m="http://schemas.openxmlformats.org/officeDocument/2006/math">
                    <m:r>
                      <a:rPr kumimoji="1" lang="en-US" altLang="zh-CN" sz="2400" b="0" i="1">
                        <a:latin typeface="Cambria Math" panose="02040503050406030204" pitchFamily="18" charset="0"/>
                        <a:ea typeface="+mn-ea"/>
                      </a:rPr>
                      <m:t>𝑉</m:t>
                    </m:r>
                  </m:oMath>
                </a14:m>
                <a:r>
                  <a:rPr kumimoji="1" lang="zh-CN" altLang="en-US" sz="24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  <a:sym typeface="+mn-ea"/>
                  </a:rPr>
                  <a:t>和</a:t>
                </a:r>
                <a14:m>
                  <m:oMath xmlns:m="http://schemas.openxmlformats.org/officeDocument/2006/math">
                    <m:r>
                      <a:rPr kumimoji="1" lang="en-US" altLang="zh-CN" sz="2400" b="0" i="1">
                        <a:latin typeface="Cambria Math" panose="02040503050406030204" pitchFamily="18" charset="0"/>
                        <a:ea typeface="+mn-ea"/>
                      </a:rPr>
                      <m:t>𝑊</m:t>
                    </m:r>
                  </m:oMath>
                </a14:m>
                <a:r>
                  <a:rPr kumimoji="1" lang="zh-CN" altLang="en-US" sz="24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  <a:sym typeface="+mn-ea"/>
                  </a:rPr>
                  <a:t>，映射</a:t>
                </a:r>
                <a14:m>
                  <m:oMath xmlns:m="http://schemas.openxmlformats.org/officeDocument/2006/math">
                    <m:r>
                      <a:rPr kumimoji="1" lang="el-GR" altLang="zh-CN" sz="2400" b="0" i="1">
                        <a:latin typeface="Cambria Math" panose="02040503050406030204" pitchFamily="18" charset="0"/>
                        <a:ea typeface="+mn-ea"/>
                      </a:rPr>
                      <m:t>𝛷</m:t>
                    </m:r>
                    <m:r>
                      <a:rPr kumimoji="1" lang="en-US" altLang="zh-CN" sz="2400" b="0" i="1">
                        <a:latin typeface="Cambria Math" panose="02040503050406030204" pitchFamily="18" charset="0"/>
                        <a:ea typeface="+mn-ea"/>
                      </a:rPr>
                      <m:t>:</m:t>
                    </m:r>
                    <m:r>
                      <a:rPr kumimoji="1" lang="en-US" altLang="zh-CN" sz="2400" b="0" i="1">
                        <a:latin typeface="Cambria Math" panose="02040503050406030204" pitchFamily="18" charset="0"/>
                        <a:ea typeface="+mn-ea"/>
                      </a:rPr>
                      <m:t>𝑉</m:t>
                    </m:r>
                    <m:r>
                      <a:rPr kumimoji="1" lang="en-US" altLang="zh-CN" sz="2400" b="0" i="1">
                        <a:latin typeface="Cambria Math" panose="02040503050406030204" pitchFamily="18" charset="0"/>
                        <a:ea typeface="+mn-ea"/>
                      </a:rPr>
                      <m:t>→</m:t>
                    </m:r>
                    <m:r>
                      <a:rPr kumimoji="1" lang="en-US" altLang="zh-CN" sz="2400" b="0" i="1">
                        <a:latin typeface="Cambria Math" panose="02040503050406030204" pitchFamily="18" charset="0"/>
                        <a:ea typeface="+mn-ea"/>
                      </a:rPr>
                      <m:t>𝑊</m:t>
                    </m:r>
                  </m:oMath>
                </a14:m>
                <a:r>
                  <a:rPr kumimoji="1" lang="zh-CN" altLang="en-US" sz="24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  <a:sym typeface="+mn-ea"/>
                  </a:rPr>
                  <a:t>被称为</a:t>
                </a:r>
                <a:r>
                  <a:rPr kumimoji="1" lang="zh-CN" altLang="en-US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  <a:sym typeface="+mn-ea"/>
                  </a:rPr>
                  <a:t>线性映射</a:t>
                </a:r>
                <a:r>
                  <a:rPr kumimoji="1" lang="en-US" altLang="zh-CN" sz="24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  <a:sym typeface="+mn-ea"/>
                  </a:rPr>
                  <a:t>(linear mapping)</a:t>
                </a:r>
                <a:r>
                  <a:rPr kumimoji="1" lang="zh-CN" altLang="en-US" sz="24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  <a:sym typeface="+mn-ea"/>
                  </a:rPr>
                  <a:t>或</a:t>
                </a:r>
                <a:r>
                  <a:rPr kumimoji="1" lang="zh-CN" altLang="en-US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  <a:sym typeface="+mn-ea"/>
                  </a:rPr>
                  <a:t>向量空间同态</a:t>
                </a:r>
                <a:r>
                  <a:rPr kumimoji="1" lang="en-US" altLang="zh-CN" sz="24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  <a:sym typeface="+mn-ea"/>
                  </a:rPr>
                  <a:t>(homomorphism)</a:t>
                </a:r>
                <a:r>
                  <a:rPr kumimoji="1" lang="zh-CN" altLang="en-US" sz="24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  <a:sym typeface="+mn-ea"/>
                  </a:rPr>
                  <a:t> </a:t>
                </a:r>
                <a:r>
                  <a:rPr kumimoji="1" lang="en-US" altLang="zh-CN" sz="24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  <a:sym typeface="+mn-ea"/>
                  </a:rPr>
                  <a:t>,</a:t>
                </a:r>
                <a:r>
                  <a:rPr kumimoji="1" lang="zh-CN" altLang="en-US" sz="24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  <a:sym typeface="+mn-ea"/>
                  </a:rPr>
                  <a:t>若</a:t>
                </a:r>
                <a14:m>
                  <m:oMath xmlns:m="http://schemas.openxmlformats.org/officeDocument/2006/math">
                    <m:r>
                      <a:rPr kumimoji="1" lang="en-US" altLang="zh-CN" sz="2400" b="0" i="1" smtClean="0">
                        <a:latin typeface="Cambria Math" panose="02040503050406030204" pitchFamily="18" charset="0"/>
                        <a:ea typeface="+mn-ea"/>
                      </a:rPr>
                      <m:t>∀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  <a:ea typeface="+mn-ea"/>
                      </a:rPr>
                      <m:t>𝑥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  <a:ea typeface="+mn-ea"/>
                      </a:rPr>
                      <m:t>,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  <a:ea typeface="+mn-ea"/>
                      </a:rPr>
                      <m:t>𝑦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  <a:ea typeface="+mn-ea"/>
                      </a:rPr>
                      <m:t>∈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  <a:ea typeface="+mn-ea"/>
                      </a:rPr>
                      <m:t>𝑉</m:t>
                    </m:r>
                  </m:oMath>
                </a14:m>
                <a:r>
                  <a:rPr kumimoji="1" lang="zh-CN" altLang="en-US" sz="2400" b="0" dirty="0">
                    <a:latin typeface="+mn-ea"/>
                    <a:ea typeface="+mn-ea"/>
                  </a:rPr>
                  <a:t>，</a:t>
                </a:r>
                <a14:m>
                  <m:oMath xmlns:m="http://schemas.openxmlformats.org/officeDocument/2006/math">
                    <m:r>
                      <a:rPr kumimoji="1" lang="en-US" altLang="zh-CN" sz="2400" b="0" i="1" smtClean="0">
                        <a:latin typeface="Cambria Math" panose="02040503050406030204" pitchFamily="18" charset="0"/>
                        <a:ea typeface="+mn-ea"/>
                      </a:rPr>
                      <m:t>∀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  <a:ea typeface="+mn-ea"/>
                      </a:rPr>
                      <m:t>𝜆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  <a:ea typeface="+mn-ea"/>
                      </a:rPr>
                      <m:t>,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  <a:ea typeface="+mn-ea"/>
                      </a:rPr>
                      <m:t>𝜓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  <a:ea typeface="+mn-ea"/>
                      </a:rPr>
                      <m:t>∈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  <a:ea typeface="+mn-ea"/>
                      </a:rPr>
                      <m:t>ℝ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  <a:ea typeface="+mn-ea"/>
                      </a:rPr>
                      <m:t>:</m:t>
                    </m:r>
                  </m:oMath>
                </a14:m>
                <a:endParaRPr kumimoji="1" lang="en-US" altLang="zh-CN" sz="24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l-GR" altLang="zh-CN" sz="2400" b="0" i="1">
                          <a:latin typeface="Cambria Math" panose="02040503050406030204" pitchFamily="18" charset="0"/>
                          <a:ea typeface="+mn-ea"/>
                        </a:rPr>
                        <m:t>𝛷</m:t>
                      </m:r>
                      <m:d>
                        <m:d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dPr>
                        <m:e>
                          <m:r>
                            <a:rPr kumimoji="1" lang="en-US" altLang="zh-CN" sz="2400" b="0" i="1">
                              <a:latin typeface="Cambria Math" panose="02040503050406030204" pitchFamily="18" charset="0"/>
                              <a:ea typeface="+mn-ea"/>
                            </a:rPr>
                            <m:t>𝜆</m:t>
                          </m:r>
                          <m:r>
                            <a:rPr kumimoji="1" lang="en-US" altLang="zh-CN" sz="2400" b="0" i="1">
                              <a:latin typeface="Cambria Math" panose="02040503050406030204" pitchFamily="18" charset="0"/>
                              <a:ea typeface="+mn-ea"/>
                            </a:rPr>
                            <m:t>𝑥</m:t>
                          </m:r>
                          <m:r>
                            <a:rPr kumimoji="1" lang="en-US" altLang="zh-CN" sz="2400" b="0" i="1">
                              <a:latin typeface="Cambria Math" panose="02040503050406030204" pitchFamily="18" charset="0"/>
                              <a:ea typeface="+mn-ea"/>
                            </a:rPr>
                            <m:t>+</m:t>
                          </m:r>
                          <m:r>
                            <a:rPr kumimoji="1" lang="en-US" altLang="zh-CN" sz="2400" b="0" i="1">
                              <a:latin typeface="Cambria Math" panose="02040503050406030204" pitchFamily="18" charset="0"/>
                              <a:ea typeface="+mn-ea"/>
                            </a:rPr>
                            <m:t>𝜓</m:t>
                          </m:r>
                          <m:r>
                            <a:rPr kumimoji="1" lang="en-US" altLang="zh-CN" sz="2400" b="0" i="1">
                              <a:latin typeface="Cambria Math" panose="02040503050406030204" pitchFamily="18" charset="0"/>
                              <a:ea typeface="+mn-ea"/>
                            </a:rPr>
                            <m:t>𝑦</m:t>
                          </m:r>
                        </m:e>
                      </m:d>
                      <m:r>
                        <a:rPr kumimoji="1" lang="en-US" altLang="zh-CN" sz="2400" b="0" i="1">
                          <a:latin typeface="Cambria Math" panose="02040503050406030204" pitchFamily="18" charset="0"/>
                          <a:ea typeface="+mn-ea"/>
                        </a:rPr>
                        <m:t>=</m:t>
                      </m:r>
                      <m:r>
                        <a:rPr kumimoji="1" lang="en-US" altLang="zh-CN" sz="2400" b="0" i="1">
                          <a:latin typeface="Cambria Math" panose="02040503050406030204" pitchFamily="18" charset="0"/>
                          <a:ea typeface="+mn-ea"/>
                        </a:rPr>
                        <m:t>𝜆𝛷</m:t>
                      </m:r>
                      <m:d>
                        <m:d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dPr>
                        <m:e>
                          <m:r>
                            <a:rPr kumimoji="1" lang="en-US" altLang="zh-CN" sz="2400" b="0" i="1">
                              <a:latin typeface="Cambria Math" panose="02040503050406030204" pitchFamily="18" charset="0"/>
                              <a:ea typeface="+mn-ea"/>
                            </a:rPr>
                            <m:t>𝑥</m:t>
                          </m:r>
                        </m:e>
                      </m:d>
                      <m:r>
                        <a:rPr kumimoji="1" lang="en-US" altLang="zh-CN" sz="2400" b="0" i="1">
                          <a:latin typeface="Cambria Math" panose="02040503050406030204" pitchFamily="18" charset="0"/>
                          <a:ea typeface="+mn-ea"/>
                        </a:rPr>
                        <m:t>+</m:t>
                      </m:r>
                      <m:r>
                        <a:rPr kumimoji="1" lang="zh-CN" altLang="en-US" sz="2400" b="0" i="1">
                          <a:latin typeface="Cambria Math" panose="02040503050406030204" pitchFamily="18" charset="0"/>
                          <a:ea typeface="+mn-ea"/>
                        </a:rPr>
                        <m:t> </m:t>
                      </m:r>
                      <m:r>
                        <a:rPr kumimoji="1" lang="zh-CN" altLang="en-US" sz="2400" b="0" i="1">
                          <a:latin typeface="Cambria Math" panose="02040503050406030204" pitchFamily="18" charset="0"/>
                          <a:ea typeface="+mn-ea"/>
                        </a:rPr>
                        <m:t>𝜓𝛷</m:t>
                      </m:r>
                      <m:r>
                        <a:rPr kumimoji="1" lang="en-US" altLang="zh-CN" sz="2400" b="0" i="1">
                          <a:latin typeface="Cambria Math" panose="02040503050406030204" pitchFamily="18" charset="0"/>
                          <a:ea typeface="+mn-ea"/>
                        </a:rPr>
                        <m:t>(</m:t>
                      </m:r>
                      <m:r>
                        <a:rPr kumimoji="1" lang="en-US" altLang="zh-CN" sz="2400" b="0" i="1">
                          <a:latin typeface="Cambria Math" panose="02040503050406030204" pitchFamily="18" charset="0"/>
                          <a:ea typeface="+mn-ea"/>
                        </a:rPr>
                        <m:t>𝑦</m:t>
                      </m:r>
                      <m:r>
                        <a:rPr kumimoji="1" lang="en-US" altLang="zh-CN" sz="2400" b="0" i="1">
                          <a:latin typeface="Cambria Math" panose="02040503050406030204" pitchFamily="18" charset="0"/>
                          <a:ea typeface="+mn-ea"/>
                        </a:rPr>
                        <m:t>)</m:t>
                      </m:r>
                    </m:oMath>
                  </m:oMathPara>
                </a14:m>
                <a:endParaRPr kumimoji="1" lang="en-US" altLang="zh-CN" sz="24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kumimoji="1" lang="zh-CN" altLang="en-US" sz="24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  <a:sym typeface="+mn-ea"/>
                  </a:rPr>
                  <a:t>如果</a:t>
                </a:r>
                <a14:m>
                  <m:oMath xmlns:m="http://schemas.openxmlformats.org/officeDocument/2006/math">
                    <m:r>
                      <a:rPr kumimoji="1" lang="en-US" altLang="zh-CN" sz="2400" b="0" i="1" smtClean="0">
                        <a:latin typeface="Cambria Math" panose="02040503050406030204" pitchFamily="18" charset="0"/>
                        <a:ea typeface="+mn-ea"/>
                        <a:sym typeface="+mn-ea"/>
                      </a:rPr>
                      <m:t>𝑊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  <a:ea typeface="+mn-ea"/>
                        <a:sym typeface="+mn-ea"/>
                      </a:rPr>
                      <m:t>=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  <a:ea typeface="+mn-ea"/>
                        <a:sym typeface="+mn-ea"/>
                      </a:rPr>
                      <m:t>𝑉</m:t>
                    </m:r>
                  </m:oMath>
                </a14:m>
                <a:r>
                  <a:rPr kumimoji="1" lang="zh-CN" altLang="en-US" sz="24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  <a:sym typeface="+mn-ea"/>
                  </a:rPr>
                  <a:t>，则称为线性变换</a:t>
                </a:r>
                <a:r>
                  <a:rPr kumimoji="1" lang="en-US" altLang="zh-CN" sz="24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  <a:sym typeface="+mn-ea"/>
                  </a:rPr>
                  <a:t>(linear transformation)</a:t>
                </a:r>
              </a:p>
              <a:p>
                <a:pPr marL="0" indent="0">
                  <a:buNone/>
                </a:pPr>
                <a:endParaRPr kumimoji="1" lang="en-US" altLang="zh-CN" sz="24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  <a:sym typeface="+mn-ea"/>
                </a:endParaRPr>
              </a:p>
              <a:p>
                <a:pPr marL="0" indent="0">
                  <a:buNone/>
                </a:pPr>
                <a:r>
                  <a:rPr kumimoji="1" lang="zh-CN" altLang="en-US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变换</a:t>
                </a:r>
                <a:r>
                  <a:rPr kumimoji="1" lang="zh-CN" altLang="en-US" sz="24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有的地方强调空间相等，有的地方不做区分。</a:t>
                </a:r>
                <a:endParaRPr kumimoji="1" lang="en-US" altLang="zh-CN" sz="24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56946" y="1340768"/>
                <a:ext cx="8430108" cy="3888432"/>
              </a:xfrm>
              <a:blipFill rotWithShape="1">
                <a:blip r:embed="rId3"/>
                <a:stretch>
                  <a:fillRect l="-1" t="-7" r="7" b="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线性映射</a:t>
            </a:r>
            <a:r>
              <a:rPr lang="en-US" altLang="zh-CN" dirty="0"/>
              <a:t> (Linear</a:t>
            </a:r>
            <a:r>
              <a:rPr lang="zh-CN" altLang="en-US" dirty="0"/>
              <a:t> </a:t>
            </a:r>
            <a:r>
              <a:rPr lang="en-US" altLang="zh-CN" dirty="0"/>
              <a:t>Mappings)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76123" y="1844824"/>
            <a:ext cx="6791754" cy="3820362"/>
          </a:xfrm>
        </p:spPr>
      </p:pic>
      <p:sp>
        <p:nvSpPr>
          <p:cNvPr id="5" name="文本框 4"/>
          <p:cNvSpPr txBox="1"/>
          <p:nvPr/>
        </p:nvSpPr>
        <p:spPr>
          <a:xfrm>
            <a:off x="1236630" y="5805264"/>
            <a:ext cx="66707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400" b="0" dirty="0"/>
              <a:t>线性映射的直观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62100" y="2600908"/>
            <a:ext cx="6019800" cy="1656184"/>
          </a:xfrm>
        </p:spPr>
        <p:txBody>
          <a:bodyPr/>
          <a:lstStyle/>
          <a:p>
            <a:r>
              <a:rPr lang="en-US" altLang="zh-CN" dirty="0"/>
              <a:t>3.0</a:t>
            </a:r>
            <a:r>
              <a:rPr lang="zh-CN" altLang="en-US" dirty="0"/>
              <a:t>函数概念复习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线性映射</a:t>
            </a:r>
            <a:r>
              <a:rPr lang="en-US" altLang="zh-CN" dirty="0"/>
              <a:t> (Linear</a:t>
            </a:r>
            <a:r>
              <a:rPr lang="zh-CN" altLang="en-US" dirty="0"/>
              <a:t> </a:t>
            </a:r>
            <a:r>
              <a:rPr lang="en-US" altLang="zh-CN" dirty="0"/>
              <a:t>Mappings)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1236630" y="5805264"/>
            <a:ext cx="66707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400" b="0" dirty="0"/>
              <a:t>线性映射的直观</a:t>
            </a:r>
          </a:p>
        </p:txBody>
      </p:sp>
      <p:pic>
        <p:nvPicPr>
          <p:cNvPr id="7" name="内容占位符 6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67174" y="1844824"/>
            <a:ext cx="6809651" cy="3830429"/>
          </a:xfr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线性映射</a:t>
            </a:r>
            <a:r>
              <a:rPr lang="en-US" altLang="zh-CN" dirty="0"/>
              <a:t> (Linear</a:t>
            </a:r>
            <a:r>
              <a:rPr lang="zh-CN" altLang="en-US" dirty="0"/>
              <a:t> </a:t>
            </a:r>
            <a:r>
              <a:rPr lang="en-US" altLang="zh-CN" dirty="0"/>
              <a:t>Mappings)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1236630" y="5805264"/>
            <a:ext cx="66707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400" b="0" dirty="0"/>
              <a:t>线性映射的直观</a:t>
            </a:r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15616" y="1772816"/>
            <a:ext cx="6912768" cy="3888432"/>
          </a:xfr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线性映射</a:t>
            </a:r>
            <a:r>
              <a:rPr lang="en-US" altLang="zh-CN" dirty="0"/>
              <a:t> (Linear</a:t>
            </a:r>
            <a:r>
              <a:rPr lang="zh-CN" altLang="en-US" dirty="0"/>
              <a:t> </a:t>
            </a:r>
            <a:r>
              <a:rPr lang="en-US" altLang="zh-CN" dirty="0"/>
              <a:t>Mappings)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1236630" y="5805264"/>
            <a:ext cx="66707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400" b="0" dirty="0"/>
              <a:t>线性映射的直观</a:t>
            </a:r>
          </a:p>
        </p:txBody>
      </p:sp>
      <p:pic>
        <p:nvPicPr>
          <p:cNvPr id="7" name="内容占位符 6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29976" y="1700808"/>
            <a:ext cx="7084048" cy="3984777"/>
          </a:xfr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判断线性变换</a:t>
            </a:r>
            <a:endParaRPr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457200" y="1244600"/>
                <a:ext cx="8026976" cy="23083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zh-CN" altLang="en-US" sz="2400" dirty="0"/>
                  <a:t>例（非线性变换）</a:t>
                </a:r>
                <a:r>
                  <a:rPr lang="en-US" altLang="zh-CN" sz="2400" dirty="0"/>
                  <a:t>.</a:t>
                </a:r>
                <a:r>
                  <a:rPr lang="zh-CN" altLang="en-US" sz="2400" b="0" dirty="0"/>
                  <a:t> 由</a:t>
                </a:r>
                <a14:m>
                  <m:oMath xmlns:m="http://schemas.openxmlformats.org/officeDocument/2006/math">
                    <m:r>
                      <a:rPr lang="zh-CN" altLang="en-US" sz="2400" b="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zh-CN" altLang="en-US" sz="2400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sz="2400" b="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zh-CN" altLang="en-US" sz="2400" b="0" i="1" dirty="0" smtClean="0">
                        <a:latin typeface="Cambria Math" panose="02040503050406030204" pitchFamily="18" charset="0"/>
                      </a:rPr>
                      <m:t>)=</m:t>
                    </m:r>
                    <m:r>
                      <a:rPr lang="zh-CN" altLang="en-US" sz="2400" b="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zh-CN" altLang="en-US" sz="2400" b="0" i="1" dirty="0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zh-CN" altLang="en-US" sz="2400" b="0" dirty="0"/>
                  <a:t>定义</a:t>
                </a:r>
                <a14:m>
                  <m:oMath xmlns:m="http://schemas.openxmlformats.org/officeDocument/2006/math">
                    <m:r>
                      <a:rPr lang="zh-CN" altLang="en-US" sz="2400" b="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zh-CN" altLang="en-US" sz="2400" b="0" i="1" dirty="0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zh-CN" altLang="en-US" sz="2400" b="0" i="1" dirty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zh-CN" altLang="en-US" sz="2400" b="0" i="1" dirty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zh-CN" altLang="en-US" sz="2400" b="0" dirty="0"/>
                  <a:t>。</a:t>
                </a:r>
                <a14:m>
                  <m:oMath xmlns:m="http://schemas.openxmlformats.org/officeDocument/2006/math">
                    <m:r>
                      <a:rPr lang="zh-CN" altLang="en-US" sz="2400" b="0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zh-CN" altLang="en-US" sz="2400" b="0" dirty="0"/>
                  <a:t>是线性变换吗？</a:t>
                </a:r>
              </a:p>
              <a:p>
                <a:pPr algn="just"/>
                <a:endParaRPr lang="zh-CN" altLang="en-US" sz="2400" b="0" dirty="0"/>
              </a:p>
              <a:p>
                <a:pPr algn="just"/>
                <a:r>
                  <a:rPr lang="zh-CN" altLang="en-US" sz="2400" dirty="0"/>
                  <a:t>解：</a:t>
                </a:r>
                <a:r>
                  <a:rPr lang="zh-CN" altLang="en-US" sz="2400" b="0" dirty="0"/>
                  <a:t>我们有</a:t>
                </a:r>
                <a14:m>
                  <m:oMath xmlns:m="http://schemas.openxmlformats.org/officeDocument/2006/math">
                    <m:r>
                      <a:rPr lang="zh-CN" altLang="en-US" sz="2400" b="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zh-CN" altLang="en-US" sz="2400" b="0" i="1" dirty="0" smtClean="0">
                        <a:latin typeface="Cambria Math" panose="02040503050406030204" pitchFamily="18" charset="0"/>
                      </a:rPr>
                      <m:t>(0)=0+1=1</m:t>
                    </m:r>
                  </m:oMath>
                </a14:m>
                <a:r>
                  <a:rPr lang="zh-CN" altLang="en-US" sz="2400" b="0" dirty="0"/>
                  <a:t>。根据上述重要说明，任何线性变换都必然从零变为零，因此我们得出结论，</a:t>
                </a:r>
                <a14:m>
                  <m:oMath xmlns:m="http://schemas.openxmlformats.org/officeDocument/2006/math">
                    <m:r>
                      <a:rPr lang="zh-CN" altLang="en-US" sz="2400" b="0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zh-CN" altLang="en-US" sz="2400" b="0" dirty="0"/>
                  <a:t>不是线性的（即使它的图是一条线）。</a:t>
                </a:r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1244600"/>
                <a:ext cx="8026976" cy="2308324"/>
              </a:xfrm>
              <a:prstGeom prst="rect">
                <a:avLst/>
              </a:prstGeom>
              <a:blipFill rotWithShape="1">
                <a:blip r:embed="rId2"/>
                <a:stretch>
                  <a:fillRect r="7" b="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练习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395536" y="1280559"/>
                <a:ext cx="8352928" cy="52729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zh-CN" altLang="en-US" sz="2000" dirty="0"/>
                  <a:t>例（由一个公式定义的映射）</a:t>
                </a:r>
                <a:r>
                  <a:rPr lang="en-US" altLang="zh-CN" sz="2000" dirty="0"/>
                  <a:t>.</a:t>
                </a:r>
                <a:r>
                  <a:rPr lang="zh-CN" altLang="en-US" sz="2000" dirty="0"/>
                  <a:t> </a:t>
                </a:r>
                <a:r>
                  <a:rPr lang="zh-CN" altLang="en-US" sz="2000" b="0" dirty="0"/>
                  <a:t>通过下述公式定义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endParaRPr lang="en-US" altLang="zh-CN" sz="2000" dirty="0"/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eqArr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altLang="zh-CN" sz="2000" b="0" dirty="0"/>
              </a:p>
              <a:p>
                <a:pPr algn="just"/>
                <a:r>
                  <a:rPr lang="zh-CN" altLang="en-US" sz="2000" b="0" dirty="0"/>
                  <a:t>检验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zh-CN" altLang="en-US" sz="2000" b="0" dirty="0"/>
                  <a:t>是线性的。</a:t>
                </a:r>
                <a:endParaRPr lang="en-US" altLang="zh-CN" sz="2000" b="0" dirty="0"/>
              </a:p>
              <a:p>
                <a:pPr algn="just"/>
                <a:r>
                  <a:rPr lang="zh-CN" altLang="en-US" sz="2000" b="0" dirty="0"/>
                  <a:t>对于第一个性质，我们有</a:t>
                </a:r>
                <a:endParaRPr lang="en-US" altLang="zh-CN" sz="2000" b="0" dirty="0"/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zh-CN" altLang="zh-CN" sz="2000" i="1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mPr>
                        <m:mr>
                          <m:e>
                            <m:eqArr>
                              <m:eqArrPr>
                                <m:ctrlPr>
                                  <a:rPr lang="en-US" altLang="zh-CN" sz="2000" i="1"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altLang="zh-CN" sz="2000" i="1"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𝑇</m:t>
                                </m:r>
                                <m:d>
                                  <m:dPr>
                                    <m:ctrlPr>
                                      <a:rPr lang="zh-CN" altLang="zh-CN" sz="20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d>
                                      <m:dPr>
                                        <m:ctrlPr>
                                          <a:rPr lang="zh-CN" altLang="zh-CN" sz="2000" i="1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type m:val="noBar"/>
                                            <m:ctrlPr>
                                              <a:rPr lang="zh-CN" altLang="zh-CN" sz="20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sSub>
                                              <m:sSubPr>
                                                <m:ctrlPr>
                                                  <a:rPr lang="zh-CN" altLang="zh-CN" sz="2000" i="1"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zh-CN" sz="2000" i="1"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等线" panose="02010600030101010101" pitchFamily="2" charset="-122"/>
                                                    <a:cs typeface="Times New Roman" panose="020206030504050203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zh-CN" sz="2000"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等线" panose="02010600030101010101" pitchFamily="2" charset="-122"/>
                                                    <a:cs typeface="Times New Roman" panose="020206030504050203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num>
                                          <m:den>
                                            <m:sSub>
                                              <m:sSubPr>
                                                <m:ctrlPr>
                                                  <a:rPr lang="zh-CN" altLang="zh-CN" sz="2000" i="1"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zh-CN" sz="2000" i="1"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等线" panose="02010600030101010101" pitchFamily="2" charset="-122"/>
                                                    <a:cs typeface="Times New Roman" panose="02020603050405020304" pitchFamily="18" charset="0"/>
                                                  </a:rPr>
                                                  <m:t>𝑦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zh-CN" sz="2000"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等线" panose="02010600030101010101" pitchFamily="2" charset="-122"/>
                                                    <a:cs typeface="Times New Roman" panose="020206030504050203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den>
                                        </m:f>
                                      </m:e>
                                    </m:d>
                                    <m:r>
                                      <a:rPr lang="en-US" altLang="zh-CN" sz="20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+</m:t>
                                    </m:r>
                                    <m:d>
                                      <m:dPr>
                                        <m:ctrlPr>
                                          <a:rPr lang="zh-CN" altLang="zh-CN" sz="2000" i="1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type m:val="noBar"/>
                                            <m:ctrlPr>
                                              <a:rPr lang="zh-CN" altLang="zh-CN" sz="20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sSub>
                                              <m:sSubPr>
                                                <m:ctrlPr>
                                                  <a:rPr lang="zh-CN" altLang="zh-CN" sz="2000" i="1"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zh-CN" sz="2000" i="1"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等线" panose="02010600030101010101" pitchFamily="2" charset="-122"/>
                                                    <a:cs typeface="Times New Roman" panose="020206030504050203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zh-CN" sz="2000"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等线" panose="02010600030101010101" pitchFamily="2" charset="-122"/>
                                                    <a:cs typeface="Times New Roman" panose="02020603050405020304" pitchFamily="18" charset="0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</m:num>
                                          <m:den>
                                            <m:sSub>
                                              <m:sSubPr>
                                                <m:ctrlPr>
                                                  <a:rPr lang="zh-CN" altLang="zh-CN" sz="2000" i="1"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zh-CN" sz="2000" i="1"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等线" panose="02010600030101010101" pitchFamily="2" charset="-122"/>
                                                    <a:cs typeface="Times New Roman" panose="02020603050405020304" pitchFamily="18" charset="0"/>
                                                  </a:rPr>
                                                  <m:t>𝑦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zh-CN" sz="2000"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等线" panose="02010600030101010101" pitchFamily="2" charset="-122"/>
                                                    <a:cs typeface="Times New Roman" panose="02020603050405020304" pitchFamily="18" charset="0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</m:den>
                                        </m:f>
                                      </m:e>
                                    </m:d>
                                  </m:e>
                                </m:d>
                                <m:r>
                                  <a:rPr lang="en-US" altLang="zh-CN" sz="2000" b="1" i="1" smtClean="0"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=</m:t>
                                </m:r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𝑇</m:t>
                                </m:r>
                                <m:d>
                                  <m:dPr>
                                    <m:ctrlPr>
                                      <a:rPr lang="zh-CN" altLang="zh-CN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type m:val="noBar"/>
                                        <m:ctrlPr>
                                          <a:rPr lang="zh-CN" altLang="zh-CN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fPr>
                                      <m:num>
                                        <m:sSub>
                                          <m:sSubPr>
                                            <m:ctrlPr>
                                              <a:rPr lang="zh-CN" altLang="zh-CN" sz="20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2000" i="1">
                                                <a:latin typeface="Cambria Math" panose="02040503050406030204" pitchFamily="18" charset="0"/>
                                                <a:ea typeface="等线" panose="02010600030101010101" pitchFamily="2" charset="-122"/>
                                                <a:cs typeface="Times New Roman" panose="020206030504050203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2000">
                                                <a:latin typeface="Cambria Math" panose="02040503050406030204" pitchFamily="18" charset="0"/>
                                                <a:ea typeface="等线" panose="02010600030101010101" pitchFamily="2" charset="-122"/>
                                                <a:cs typeface="Times New Roman" panose="020206030504050203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r>
                                          <a:rPr lang="en-US" altLang="zh-CN" sz="2000"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+</m:t>
                                        </m:r>
                                        <m:sSub>
                                          <m:sSubPr>
                                            <m:ctrlPr>
                                              <a:rPr lang="zh-CN" altLang="zh-CN" sz="20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2000" i="1">
                                                <a:latin typeface="Cambria Math" panose="02040503050406030204" pitchFamily="18" charset="0"/>
                                                <a:ea typeface="等线" panose="02010600030101010101" pitchFamily="2" charset="-122"/>
                                                <a:cs typeface="Times New Roman" panose="020206030504050203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2000">
                                                <a:latin typeface="Cambria Math" panose="02040503050406030204" pitchFamily="18" charset="0"/>
                                                <a:ea typeface="等线" panose="02010600030101010101" pitchFamily="2" charset="-122"/>
                                                <a:cs typeface="Times New Roman" panose="020206030504050203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num>
                                      <m:den>
                                        <m:sSub>
                                          <m:sSubPr>
                                            <m:ctrlPr>
                                              <a:rPr lang="zh-CN" altLang="zh-CN" sz="20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2000" i="1">
                                                <a:latin typeface="Cambria Math" panose="02040503050406030204" pitchFamily="18" charset="0"/>
                                                <a:ea typeface="等线" panose="02010600030101010101" pitchFamily="2" charset="-122"/>
                                                <a:cs typeface="Times New Roman" panose="020206030504050203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2000">
                                                <a:latin typeface="Cambria Math" panose="02040503050406030204" pitchFamily="18" charset="0"/>
                                                <a:ea typeface="等线" panose="02010600030101010101" pitchFamily="2" charset="-122"/>
                                                <a:cs typeface="Times New Roman" panose="020206030504050203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r>
                                          <a:rPr lang="en-US" altLang="zh-CN" sz="2000"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+</m:t>
                                        </m:r>
                                        <m:sSub>
                                          <m:sSubPr>
                                            <m:ctrlPr>
                                              <a:rPr lang="zh-CN" altLang="zh-CN" sz="20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2000" i="1">
                                                <a:latin typeface="Cambria Math" panose="02040503050406030204" pitchFamily="18" charset="0"/>
                                                <a:ea typeface="等线" panose="02010600030101010101" pitchFamily="2" charset="-122"/>
                                                <a:cs typeface="Times New Roman" panose="020206030504050203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2000">
                                                <a:latin typeface="Cambria Math" panose="02040503050406030204" pitchFamily="18" charset="0"/>
                                                <a:ea typeface="等线" panose="02010600030101010101" pitchFamily="2" charset="-122"/>
                                                <a:cs typeface="Times New Roman" panose="020206030504050203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</m:e>
                                </m:d>
                                <m:r>
                                  <a:rPr lang="en-US" altLang="zh-CN" sz="2000"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ctrlPr>
                                      <a:rPr lang="zh-CN" altLang="zh-CN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plcHide m:val="on"/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zh-CN" altLang="zh-CN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a:rPr lang="en-US" altLang="zh-CN" sz="2000">
                                              <a:latin typeface="Cambria Math" panose="02040503050406030204" pitchFamily="18" charset="0"/>
                                              <a:ea typeface="等线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3</m:t>
                                          </m:r>
                                          <m:d>
                                            <m:dPr>
                                              <m:ctrlPr>
                                                <a:rPr lang="zh-CN" altLang="zh-CN" sz="20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zh-CN" altLang="zh-CN" sz="20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zh-CN" sz="2000" i="1">
                                                      <a:latin typeface="Cambria Math" panose="02040503050406030204" pitchFamily="18" charset="0"/>
                                                      <a:ea typeface="等线" panose="02010600030101010101" pitchFamily="2" charset="-122"/>
                                                      <a:cs typeface="Times New Roman" panose="020206030504050203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zh-CN" sz="2000">
                                                      <a:latin typeface="Cambria Math" panose="02040503050406030204" pitchFamily="18" charset="0"/>
                                                      <a:ea typeface="等线" panose="02010600030101010101" pitchFamily="2" charset="-122"/>
                                                      <a:cs typeface="Times New Roman" panose="020206030504050203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altLang="zh-CN" sz="2000">
                                                  <a:latin typeface="Cambria Math" panose="02040503050406030204" pitchFamily="18" charset="0"/>
                                                  <a:ea typeface="等线" panose="02010600030101010101" pitchFamily="2" charset="-122"/>
                                                  <a:cs typeface="Times New Roman" panose="02020603050405020304" pitchFamily="18" charset="0"/>
                                                </a:rPr>
                                                <m:t>+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zh-CN" altLang="zh-CN" sz="20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zh-CN" sz="2000" i="1">
                                                      <a:latin typeface="Cambria Math" panose="02040503050406030204" pitchFamily="18" charset="0"/>
                                                      <a:ea typeface="等线" panose="02010600030101010101" pitchFamily="2" charset="-122"/>
                                                      <a:cs typeface="Times New Roman" panose="020206030504050203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zh-CN" sz="2000">
                                                      <a:latin typeface="Cambria Math" panose="02040503050406030204" pitchFamily="18" charset="0"/>
                                                      <a:ea typeface="等线" panose="02010600030101010101" pitchFamily="2" charset="-122"/>
                                                      <a:cs typeface="Times New Roman" panose="02020603050405020304" pitchFamily="18" charset="0"/>
                                                    </a:rPr>
                                                    <m:t>2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  <m: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  <a:ea typeface="等线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−</m:t>
                                          </m:r>
                                          <m:d>
                                            <m:dPr>
                                              <m:ctrlPr>
                                                <a:rPr lang="zh-CN" altLang="zh-CN" sz="20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zh-CN" altLang="zh-CN" sz="20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zh-CN" sz="2000" i="1">
                                                      <a:latin typeface="Cambria Math" panose="02040503050406030204" pitchFamily="18" charset="0"/>
                                                      <a:ea typeface="等线" panose="02010600030101010101" pitchFamily="2" charset="-122"/>
                                                      <a:cs typeface="Times New Roman" panose="02020603050405020304" pitchFamily="18" charset="0"/>
                                                    </a:rPr>
                                                    <m:t>𝑦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zh-CN" sz="2000">
                                                      <a:latin typeface="Cambria Math" panose="02040503050406030204" pitchFamily="18" charset="0"/>
                                                      <a:ea typeface="等线" panose="02010600030101010101" pitchFamily="2" charset="-122"/>
                                                      <a:cs typeface="Times New Roman" panose="020206030504050203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altLang="zh-CN" sz="2000">
                                                  <a:latin typeface="Cambria Math" panose="02040503050406030204" pitchFamily="18" charset="0"/>
                                                  <a:ea typeface="等线" panose="02010600030101010101" pitchFamily="2" charset="-122"/>
                                                  <a:cs typeface="Times New Roman" panose="02020603050405020304" pitchFamily="18" charset="0"/>
                                                </a:rPr>
                                                <m:t>+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zh-CN" altLang="zh-CN" sz="20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zh-CN" sz="2000" i="1">
                                                      <a:latin typeface="Cambria Math" panose="02040503050406030204" pitchFamily="18" charset="0"/>
                                                      <a:ea typeface="等线" panose="02010600030101010101" pitchFamily="2" charset="-122"/>
                                                      <a:cs typeface="Times New Roman" panose="02020603050405020304" pitchFamily="18" charset="0"/>
                                                    </a:rPr>
                                                    <m:t>𝑦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zh-CN" sz="2000">
                                                      <a:latin typeface="Cambria Math" panose="02040503050406030204" pitchFamily="18" charset="0"/>
                                                      <a:ea typeface="等线" panose="02010600030101010101" pitchFamily="2" charset="-122"/>
                                                      <a:cs typeface="Times New Roman" panose="02020603050405020304" pitchFamily="18" charset="0"/>
                                                    </a:rPr>
                                                    <m:t>2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m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zh-CN" altLang="zh-CN" sz="20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2000" i="1">
                                                  <a:latin typeface="Cambria Math" panose="02040503050406030204" pitchFamily="18" charset="0"/>
                                                  <a:ea typeface="等线" panose="02010600030101010101" pitchFamily="2" charset="-122"/>
                                                  <a:cs typeface="Times New Roman" panose="020206030504050203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2000">
                                                  <a:latin typeface="Cambria Math" panose="02040503050406030204" pitchFamily="18" charset="0"/>
                                                  <a:ea typeface="等线" panose="02010600030101010101" pitchFamily="2" charset="-122"/>
                                                  <a:cs typeface="Times New Roman" panose="020206030504050203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zh-CN" sz="2000">
                                              <a:latin typeface="Cambria Math" panose="02040503050406030204" pitchFamily="18" charset="0"/>
                                              <a:ea typeface="等线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+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zh-CN" altLang="zh-CN" sz="20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2000" i="1">
                                                  <a:latin typeface="Cambria Math" panose="02040503050406030204" pitchFamily="18" charset="0"/>
                                                  <a:ea typeface="等线" panose="02010600030101010101" pitchFamily="2" charset="-122"/>
                                                  <a:cs typeface="Times New Roman" panose="020206030504050203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2000">
                                                  <a:latin typeface="Cambria Math" panose="02040503050406030204" pitchFamily="18" charset="0"/>
                                                  <a:ea typeface="等线" panose="02010600030101010101" pitchFamily="2" charset="-122"/>
                                                  <a:cs typeface="Times New Roman" panose="020206030504050203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zh-CN" altLang="zh-CN" sz="20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2000" i="1">
                                                  <a:latin typeface="Cambria Math" panose="02040503050406030204" pitchFamily="18" charset="0"/>
                                                  <a:ea typeface="等线" panose="02010600030101010101" pitchFamily="2" charset="-122"/>
                                                  <a:cs typeface="Times New Roman" panose="020206030504050203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2000">
                                                  <a:latin typeface="Cambria Math" panose="02040503050406030204" pitchFamily="18" charset="0"/>
                                                  <a:ea typeface="等线" panose="02010600030101010101" pitchFamily="2" charset="-122"/>
                                                  <a:cs typeface="Times New Roman" panose="020206030504050203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zh-CN" sz="2000">
                                              <a:latin typeface="Cambria Math" panose="02040503050406030204" pitchFamily="18" charset="0"/>
                                              <a:ea typeface="等线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+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zh-CN" altLang="zh-CN" sz="20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2000" i="1">
                                                  <a:latin typeface="Cambria Math" panose="02040503050406030204" pitchFamily="18" charset="0"/>
                                                  <a:ea typeface="等线" panose="02010600030101010101" pitchFamily="2" charset="-122"/>
                                                  <a:cs typeface="Times New Roman" panose="020206030504050203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2000">
                                                  <a:latin typeface="Cambria Math" panose="02040503050406030204" pitchFamily="18" charset="0"/>
                                                  <a:ea typeface="等线" panose="02010600030101010101" pitchFamily="2" charset="-122"/>
                                                  <a:cs typeface="Times New Roman" panose="020206030504050203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</m:m>
                                  </m:e>
                                </m:d>
                              </m:e>
                              <m:e>
                                <m:r>
                                  <a:rPr lang="en-US" altLang="zh-CN" sz="2000" b="1" i="1" smtClean="0"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         </m:t>
                                </m:r>
                                <m:r>
                                  <a:rPr lang="en-US" altLang="zh-CN" sz="2000"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ctrlPr>
                                      <a:rPr lang="zh-CN" altLang="zh-CN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plcHide m:val="on"/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zh-CN" altLang="zh-CN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d>
                                            <m:dPr>
                                              <m:ctrlPr>
                                                <a:rPr lang="zh-CN" altLang="zh-CN" sz="20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zh-CN" sz="2000">
                                                  <a:latin typeface="Cambria Math" panose="02040503050406030204" pitchFamily="18" charset="0"/>
                                                  <a:ea typeface="等线" panose="02010600030101010101" pitchFamily="2" charset="-122"/>
                                                  <a:cs typeface="Times New Roman" panose="02020603050405020304" pitchFamily="18" charset="0"/>
                                                </a:rPr>
                                                <m:t>3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zh-CN" altLang="zh-CN" sz="20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zh-CN" sz="2000" i="1">
                                                      <a:latin typeface="Cambria Math" panose="02040503050406030204" pitchFamily="18" charset="0"/>
                                                      <a:ea typeface="等线" panose="02010600030101010101" pitchFamily="2" charset="-122"/>
                                                      <a:cs typeface="Times New Roman" panose="020206030504050203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zh-CN" sz="2000">
                                                      <a:latin typeface="Cambria Math" panose="02040503050406030204" pitchFamily="18" charset="0"/>
                                                      <a:ea typeface="等线" panose="02010600030101010101" pitchFamily="2" charset="-122"/>
                                                      <a:cs typeface="Times New Roman" panose="020206030504050203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altLang="zh-CN" sz="2000" i="1">
                                                  <a:latin typeface="Cambria Math" panose="02040503050406030204" pitchFamily="18" charset="0"/>
                                                  <a:ea typeface="等线" panose="02010600030101010101" pitchFamily="2" charset="-122"/>
                                                  <a:cs typeface="Times New Roman" panose="02020603050405020304" pitchFamily="18" charset="0"/>
                                                </a:rPr>
                                                <m:t>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zh-CN" altLang="zh-CN" sz="20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zh-CN" sz="2000" i="1">
                                                      <a:latin typeface="Cambria Math" panose="02040503050406030204" pitchFamily="18" charset="0"/>
                                                      <a:ea typeface="等线" panose="02010600030101010101" pitchFamily="2" charset="-122"/>
                                                      <a:cs typeface="Times New Roman" panose="02020603050405020304" pitchFamily="18" charset="0"/>
                                                    </a:rPr>
                                                    <m:t>𝑦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zh-CN" sz="2000">
                                                      <a:latin typeface="Cambria Math" panose="02040503050406030204" pitchFamily="18" charset="0"/>
                                                      <a:ea typeface="等线" panose="02010600030101010101" pitchFamily="2" charset="-122"/>
                                                      <a:cs typeface="Times New Roman" panose="020206030504050203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  <m:r>
                                            <a:rPr lang="en-US" altLang="zh-CN" sz="2000">
                                              <a:latin typeface="Cambria Math" panose="02040503050406030204" pitchFamily="18" charset="0"/>
                                              <a:ea typeface="等线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+</m:t>
                                          </m:r>
                                          <m:d>
                                            <m:dPr>
                                              <m:ctrlPr>
                                                <a:rPr lang="zh-CN" altLang="zh-CN" sz="20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zh-CN" sz="2000">
                                                  <a:latin typeface="Cambria Math" panose="02040503050406030204" pitchFamily="18" charset="0"/>
                                                  <a:ea typeface="等线" panose="02010600030101010101" pitchFamily="2" charset="-122"/>
                                                  <a:cs typeface="Times New Roman" panose="02020603050405020304" pitchFamily="18" charset="0"/>
                                                </a:rPr>
                                                <m:t>3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zh-CN" altLang="zh-CN" sz="20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zh-CN" sz="2000" i="1">
                                                      <a:latin typeface="Cambria Math" panose="02040503050406030204" pitchFamily="18" charset="0"/>
                                                      <a:ea typeface="等线" panose="02010600030101010101" pitchFamily="2" charset="-122"/>
                                                      <a:cs typeface="Times New Roman" panose="020206030504050203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zh-CN" sz="2000">
                                                      <a:latin typeface="Cambria Math" panose="02040503050406030204" pitchFamily="18" charset="0"/>
                                                      <a:ea typeface="等线" panose="02010600030101010101" pitchFamily="2" charset="-122"/>
                                                      <a:cs typeface="Times New Roman" panose="02020603050405020304" pitchFamily="18" charset="0"/>
                                                    </a:rPr>
                                                    <m:t>2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altLang="zh-CN" sz="2000" i="1">
                                                  <a:latin typeface="Cambria Math" panose="02040503050406030204" pitchFamily="18" charset="0"/>
                                                  <a:ea typeface="等线" panose="02010600030101010101" pitchFamily="2" charset="-122"/>
                                                  <a:cs typeface="Times New Roman" panose="02020603050405020304" pitchFamily="18" charset="0"/>
                                                </a:rPr>
                                                <m:t>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zh-CN" altLang="zh-CN" sz="20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zh-CN" sz="2000" i="1">
                                                      <a:latin typeface="Cambria Math" panose="02040503050406030204" pitchFamily="18" charset="0"/>
                                                      <a:ea typeface="等线" panose="02010600030101010101" pitchFamily="2" charset="-122"/>
                                                      <a:cs typeface="Times New Roman" panose="02020603050405020304" pitchFamily="18" charset="0"/>
                                                    </a:rPr>
                                                    <m:t>𝑦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zh-CN" sz="2000">
                                                      <a:latin typeface="Cambria Math" panose="02040503050406030204" pitchFamily="18" charset="0"/>
                                                      <a:ea typeface="等线" panose="02010600030101010101" pitchFamily="2" charset="-122"/>
                                                      <a:cs typeface="Times New Roman" panose="02020603050405020304" pitchFamily="18" charset="0"/>
                                                    </a:rPr>
                                                    <m:t>2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m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zh-CN" altLang="zh-CN" sz="20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2000" i="1">
                                                  <a:latin typeface="Cambria Math" panose="02040503050406030204" pitchFamily="18" charset="0"/>
                                                  <a:ea typeface="等线" panose="02010600030101010101" pitchFamily="2" charset="-122"/>
                                                  <a:cs typeface="Times New Roman" panose="020206030504050203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2000">
                                                  <a:latin typeface="Cambria Math" panose="02040503050406030204" pitchFamily="18" charset="0"/>
                                                  <a:ea typeface="等线" panose="02010600030101010101" pitchFamily="2" charset="-122"/>
                                                  <a:cs typeface="Times New Roman" panose="020206030504050203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zh-CN" sz="2000">
                                              <a:latin typeface="Cambria Math" panose="02040503050406030204" pitchFamily="18" charset="0"/>
                                              <a:ea typeface="等线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+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zh-CN" altLang="zh-CN" sz="20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2000" i="1">
                                                  <a:latin typeface="Cambria Math" panose="02040503050406030204" pitchFamily="18" charset="0"/>
                                                  <a:ea typeface="等线" panose="02010600030101010101" pitchFamily="2" charset="-122"/>
                                                  <a:cs typeface="Times New Roman" panose="020206030504050203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2000">
                                                  <a:latin typeface="Cambria Math" panose="02040503050406030204" pitchFamily="18" charset="0"/>
                                                  <a:ea typeface="等线" panose="02010600030101010101" pitchFamily="2" charset="-122"/>
                                                  <a:cs typeface="Times New Roman" panose="020206030504050203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zh-CN" altLang="zh-CN" sz="20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2000" i="1">
                                                  <a:latin typeface="Cambria Math" panose="02040503050406030204" pitchFamily="18" charset="0"/>
                                                  <a:ea typeface="等线" panose="02010600030101010101" pitchFamily="2" charset="-122"/>
                                                  <a:cs typeface="Times New Roman" panose="020206030504050203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2000">
                                                  <a:latin typeface="Cambria Math" panose="02040503050406030204" pitchFamily="18" charset="0"/>
                                                  <a:ea typeface="等线" panose="02010600030101010101" pitchFamily="2" charset="-122"/>
                                                  <a:cs typeface="Times New Roman" panose="020206030504050203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zh-CN" sz="2000">
                                              <a:latin typeface="Cambria Math" panose="02040503050406030204" pitchFamily="18" charset="0"/>
                                              <a:ea typeface="等线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+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zh-CN" altLang="zh-CN" sz="20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2000" i="1">
                                                  <a:latin typeface="Cambria Math" panose="02040503050406030204" pitchFamily="18" charset="0"/>
                                                  <a:ea typeface="等线" panose="02010600030101010101" pitchFamily="2" charset="-122"/>
                                                  <a:cs typeface="Times New Roman" panose="020206030504050203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2000">
                                                  <a:latin typeface="Cambria Math" panose="02040503050406030204" pitchFamily="18" charset="0"/>
                                                  <a:ea typeface="等线" panose="02010600030101010101" pitchFamily="2" charset="-122"/>
                                                  <a:cs typeface="Times New Roman" panose="020206030504050203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</m:m>
                                  </m:e>
                                </m:d>
                              </m:e>
                              <m:e>
                                <m:r>
                                  <a:rPr lang="en-US" altLang="zh-CN" sz="2000" b="1" i="0" smtClean="0"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                                             </m:t>
                                </m:r>
                                <m:r>
                                  <a:rPr lang="en-US" altLang="zh-CN" sz="2000"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ctrlPr>
                                      <a:rPr lang="zh-CN" altLang="zh-CN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plcHide m:val="on"/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zh-CN" altLang="zh-CN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a:rPr lang="en-US" altLang="zh-CN" sz="2000">
                                              <a:latin typeface="Cambria Math" panose="02040503050406030204" pitchFamily="18" charset="0"/>
                                              <a:ea typeface="等线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3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zh-CN" altLang="zh-CN" sz="20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2000" i="1">
                                                  <a:latin typeface="Cambria Math" panose="02040503050406030204" pitchFamily="18" charset="0"/>
                                                  <a:ea typeface="等线" panose="02010600030101010101" pitchFamily="2" charset="-122"/>
                                                  <a:cs typeface="Times New Roman" panose="020206030504050203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2000">
                                                  <a:latin typeface="Cambria Math" panose="02040503050406030204" pitchFamily="18" charset="0"/>
                                                  <a:ea typeface="等线" panose="02010600030101010101" pitchFamily="2" charset="-122"/>
                                                  <a:cs typeface="Times New Roman" panose="020206030504050203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  <a:ea typeface="等线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zh-CN" altLang="zh-CN" sz="20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2000" i="1">
                                                  <a:latin typeface="Cambria Math" panose="02040503050406030204" pitchFamily="18" charset="0"/>
                                                  <a:ea typeface="等线" panose="02010600030101010101" pitchFamily="2" charset="-122"/>
                                                  <a:cs typeface="Times New Roman" panose="020206030504050203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2000">
                                                  <a:latin typeface="Cambria Math" panose="02040503050406030204" pitchFamily="18" charset="0"/>
                                                  <a:ea typeface="等线" panose="02010600030101010101" pitchFamily="2" charset="-122"/>
                                                  <a:cs typeface="Times New Roman" panose="020206030504050203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zh-CN" altLang="zh-CN" sz="20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2000" i="1">
                                                  <a:latin typeface="Cambria Math" panose="02040503050406030204" pitchFamily="18" charset="0"/>
                                                  <a:ea typeface="等线" panose="02010600030101010101" pitchFamily="2" charset="-122"/>
                                                  <a:cs typeface="Times New Roman" panose="020206030504050203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2000">
                                                  <a:latin typeface="Cambria Math" panose="02040503050406030204" pitchFamily="18" charset="0"/>
                                                  <a:ea typeface="等线" panose="02010600030101010101" pitchFamily="2" charset="-122"/>
                                                  <a:cs typeface="Times New Roman" panose="020206030504050203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zh-CN" altLang="zh-CN" sz="20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2000" i="1">
                                                  <a:latin typeface="Cambria Math" panose="02040503050406030204" pitchFamily="18" charset="0"/>
                                                  <a:ea typeface="等线" panose="02010600030101010101" pitchFamily="2" charset="-122"/>
                                                  <a:cs typeface="Times New Roman" panose="020206030504050203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2000">
                                                  <a:latin typeface="Cambria Math" panose="02040503050406030204" pitchFamily="18" charset="0"/>
                                                  <a:ea typeface="等线" panose="02010600030101010101" pitchFamily="2" charset="-122"/>
                                                  <a:cs typeface="Times New Roman" panose="020206030504050203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</m:m>
                                  </m:e>
                                </m:d>
                                <m:r>
                                  <a:rPr lang="en-US" altLang="zh-CN" sz="2000"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+</m:t>
                                </m:r>
                                <m:d>
                                  <m:dPr>
                                    <m:ctrlPr>
                                      <a:rPr lang="zh-CN" altLang="zh-CN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plcHide m:val="on"/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zh-CN" altLang="zh-CN" sz="2000" i="1"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a:rPr lang="en-US" altLang="zh-CN" sz="2000">
                                              <a:latin typeface="Cambria Math" panose="02040503050406030204" pitchFamily="18" charset="0"/>
                                              <a:ea typeface="等线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3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zh-CN" altLang="zh-CN" sz="20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2000" i="1">
                                                  <a:latin typeface="Cambria Math" panose="02040503050406030204" pitchFamily="18" charset="0"/>
                                                  <a:ea typeface="等线" panose="02010600030101010101" pitchFamily="2" charset="-122"/>
                                                  <a:cs typeface="Times New Roman" panose="020206030504050203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2000">
                                                  <a:latin typeface="Cambria Math" panose="02040503050406030204" pitchFamily="18" charset="0"/>
                                                  <a:ea typeface="等线" panose="02010600030101010101" pitchFamily="2" charset="-122"/>
                                                  <a:cs typeface="Times New Roman" panose="020206030504050203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  <a:ea typeface="等线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zh-CN" altLang="zh-CN" sz="20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2000" i="1">
                                                  <a:latin typeface="Cambria Math" panose="02040503050406030204" pitchFamily="18" charset="0"/>
                                                  <a:ea typeface="等线" panose="02010600030101010101" pitchFamily="2" charset="-122"/>
                                                  <a:cs typeface="Times New Roman" panose="020206030504050203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2000">
                                                  <a:latin typeface="Cambria Math" panose="02040503050406030204" pitchFamily="18" charset="0"/>
                                                  <a:ea typeface="等线" panose="02010600030101010101" pitchFamily="2" charset="-122"/>
                                                  <a:cs typeface="Times New Roman" panose="020206030504050203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zh-CN" altLang="zh-CN" sz="20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2000" i="1">
                                                  <a:latin typeface="Cambria Math" panose="02040503050406030204" pitchFamily="18" charset="0"/>
                                                  <a:ea typeface="等线" panose="02010600030101010101" pitchFamily="2" charset="-122"/>
                                                  <a:cs typeface="Times New Roman" panose="020206030504050203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2000">
                                                  <a:latin typeface="Cambria Math" panose="02040503050406030204" pitchFamily="18" charset="0"/>
                                                  <a:ea typeface="等线" panose="02010600030101010101" pitchFamily="2" charset="-122"/>
                                                  <a:cs typeface="Times New Roman" panose="020206030504050203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zh-CN" altLang="zh-CN" sz="20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2000" i="1">
                                                  <a:latin typeface="Cambria Math" panose="02040503050406030204" pitchFamily="18" charset="0"/>
                                                  <a:ea typeface="等线" panose="02010600030101010101" pitchFamily="2" charset="-122"/>
                                                  <a:cs typeface="Times New Roman" panose="020206030504050203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2000">
                                                  <a:latin typeface="Cambria Math" panose="02040503050406030204" pitchFamily="18" charset="0"/>
                                                  <a:ea typeface="等线" panose="02010600030101010101" pitchFamily="2" charset="-122"/>
                                                  <a:cs typeface="Times New Roman" panose="020206030504050203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</m:m>
                                  </m:e>
                                </m:d>
                                <m:r>
                                  <a:rPr lang="en-US" altLang="zh-CN" sz="2000"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=</m:t>
                                </m:r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𝑇</m:t>
                                </m:r>
                                <m:d>
                                  <m:dPr>
                                    <m:ctrlPr>
                                      <a:rPr lang="zh-CN" altLang="zh-CN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type m:val="noBar"/>
                                        <m:ctrlPr>
                                          <a:rPr lang="zh-CN" altLang="zh-CN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fPr>
                                      <m:num>
                                        <m:sSub>
                                          <m:sSubPr>
                                            <m:ctrlPr>
                                              <a:rPr lang="zh-CN" altLang="zh-CN" sz="20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2000" i="1">
                                                <a:latin typeface="Cambria Math" panose="02040503050406030204" pitchFamily="18" charset="0"/>
                                                <a:ea typeface="等线" panose="02010600030101010101" pitchFamily="2" charset="-122"/>
                                                <a:cs typeface="Times New Roman" panose="020206030504050203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2000">
                                                <a:latin typeface="Cambria Math" panose="02040503050406030204" pitchFamily="18" charset="0"/>
                                                <a:ea typeface="等线" panose="02010600030101010101" pitchFamily="2" charset="-122"/>
                                                <a:cs typeface="Times New Roman" panose="020206030504050203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num>
                                      <m:den>
                                        <m:sSub>
                                          <m:sSubPr>
                                            <m:ctrlPr>
                                              <a:rPr lang="zh-CN" altLang="zh-CN" sz="20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2000" i="1">
                                                <a:latin typeface="Cambria Math" panose="02040503050406030204" pitchFamily="18" charset="0"/>
                                                <a:ea typeface="等线" panose="02010600030101010101" pitchFamily="2" charset="-122"/>
                                                <a:cs typeface="Times New Roman" panose="020206030504050203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2000">
                                                <a:latin typeface="Cambria Math" panose="02040503050406030204" pitchFamily="18" charset="0"/>
                                                <a:ea typeface="等线" panose="02010600030101010101" pitchFamily="2" charset="-122"/>
                                                <a:cs typeface="Times New Roman" panose="020206030504050203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</m:e>
                                </m:d>
                                <m:r>
                                  <a:rPr lang="en-US" altLang="zh-CN" sz="2000"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+</m:t>
                                </m:r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𝑇</m:t>
                                </m:r>
                                <m:d>
                                  <m:dPr>
                                    <m:ctrlPr>
                                      <a:rPr lang="zh-CN" altLang="zh-CN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type m:val="noBar"/>
                                        <m:ctrlPr>
                                          <a:rPr lang="zh-CN" altLang="zh-CN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fPr>
                                      <m:num>
                                        <m:sSub>
                                          <m:sSubPr>
                                            <m:ctrlPr>
                                              <a:rPr lang="zh-CN" altLang="zh-CN" sz="20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2000" i="1">
                                                <a:latin typeface="Cambria Math" panose="02040503050406030204" pitchFamily="18" charset="0"/>
                                                <a:ea typeface="等线" panose="02010600030101010101" pitchFamily="2" charset="-122"/>
                                                <a:cs typeface="Times New Roman" panose="020206030504050203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2000">
                                                <a:latin typeface="Cambria Math" panose="02040503050406030204" pitchFamily="18" charset="0"/>
                                                <a:ea typeface="等线" panose="02010600030101010101" pitchFamily="2" charset="-122"/>
                                                <a:cs typeface="Times New Roman" panose="020206030504050203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num>
                                      <m:den>
                                        <m:sSub>
                                          <m:sSubPr>
                                            <m:ctrlPr>
                                              <a:rPr lang="zh-CN" altLang="zh-CN" sz="20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2000" i="1">
                                                <a:latin typeface="Cambria Math" panose="02040503050406030204" pitchFamily="18" charset="0"/>
                                                <a:ea typeface="等线" panose="02010600030101010101" pitchFamily="2" charset="-122"/>
                                                <a:cs typeface="Times New Roman" panose="020206030504050203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2000">
                                                <a:latin typeface="Cambria Math" panose="02040503050406030204" pitchFamily="18" charset="0"/>
                                                <a:ea typeface="等线" panose="02010600030101010101" pitchFamily="2" charset="-122"/>
                                                <a:cs typeface="Times New Roman" panose="020206030504050203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</m:e>
                                </m:d>
                              </m:e>
                            </m:eqArr>
                          </m:e>
                          <m:e/>
                        </m:mr>
                        <m:mr>
                          <m:e/>
                          <m:e/>
                        </m:mr>
                        <m:mr>
                          <m:e/>
                          <m:e/>
                        </m:mr>
                      </m:m>
                    </m:oMath>
                  </m:oMathPara>
                </a14:m>
                <a:endParaRPr lang="zh-CN" altLang="zh-CN" sz="2000" dirty="0">
                  <a:effectLst/>
                  <a:latin typeface="Georgia" panose="02040502050405020303" pitchFamily="18" charset="0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36" y="1280559"/>
                <a:ext cx="8352928" cy="5272982"/>
              </a:xfrm>
              <a:prstGeom prst="rect">
                <a:avLst/>
              </a:prstGeom>
              <a:blipFill rotWithShape="1">
                <a:blip r:embed="rId2"/>
                <a:stretch>
                  <a:fillRect l="-7" t="-8" r="1" b="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练习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359468" y="1412776"/>
                <a:ext cx="8229600" cy="29387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zh-CN" altLang="en-US" sz="2400" b="0" dirty="0">
                    <a:latin typeface="+mn-ea"/>
                    <a:ea typeface="+mn-ea"/>
                  </a:rPr>
                  <a:t>对于第二个性质，</a:t>
                </a:r>
                <a:endParaRPr lang="en-US" altLang="zh-CN" sz="2400" b="0" dirty="0">
                  <a:latin typeface="+mn-ea"/>
                  <a:ea typeface="+mn-ea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zh-CN" altLang="zh-CN" sz="2000" b="0" i="1" smtClean="0">
                              <a:effectLst/>
                              <a:latin typeface="Cambria Math" panose="02040503050406030204" pitchFamily="18" charset="0"/>
                              <a:ea typeface="+mn-ea"/>
                              <a:cs typeface="Times New Roman" panose="02020603050405020304" pitchFamily="18" charset="0"/>
                            </a:rPr>
                          </m:ctrlPr>
                        </m:mPr>
                        <m:mr>
                          <m:e/>
                          <m:e>
                            <m:eqArr>
                              <m:eqArrPr>
                                <m:ctrlPr>
                                  <a:rPr lang="en-US" altLang="zh-CN" sz="2000" b="0" i="1">
                                    <a:latin typeface="Cambria Math" panose="02040503050406030204" pitchFamily="18" charset="0"/>
                                    <a:ea typeface="+mn-ea"/>
                                    <a:cs typeface="Times New Roman" panose="020206030504050203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ea typeface="+mn-ea"/>
                                    <a:cs typeface="Times New Roman" panose="02020603050405020304" pitchFamily="18" charset="0"/>
                                  </a:rPr>
                                  <m:t>𝑇</m:t>
                                </m:r>
                                <m:d>
                                  <m:dPr>
                                    <m:ctrlPr>
                                      <a:rPr lang="zh-CN" altLang="zh-CN" sz="2000" b="0" i="1">
                                        <a:latin typeface="Cambria Math" panose="02040503050406030204" pitchFamily="18" charset="0"/>
                                        <a:ea typeface="+mn-ea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  <a:ea typeface="+mn-ea"/>
                                        <a:cs typeface="Times New Roman" panose="02020603050405020304" pitchFamily="18" charset="0"/>
                                      </a:rPr>
                                      <m:t>𝑐</m:t>
                                    </m:r>
                                    <m:d>
                                      <m:dPr>
                                        <m:ctrlPr>
                                          <a:rPr lang="zh-CN" altLang="zh-CN" sz="2000" b="0" i="1">
                                            <a:latin typeface="Cambria Math" panose="02040503050406030204" pitchFamily="18" charset="0"/>
                                            <a:ea typeface="+mn-ea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type m:val="noBar"/>
                                            <m:ctrlPr>
                                              <a:rPr lang="zh-CN" altLang="zh-CN" sz="2000" b="0" i="1"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sSub>
                                              <m:sSubPr>
                                                <m:ctrlPr>
                                                  <a:rPr lang="zh-CN" altLang="zh-CN" sz="2000" b="0" i="1"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Times New Roman" panose="020206030504050203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zh-CN" sz="2000" b="0" i="1" smtClean="0"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Times New Roman" panose="020206030504050203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zh-CN" sz="2000" b="0" i="1" smtClean="0"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Times New Roman" panose="020206030504050203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num>
                                          <m:den>
                                            <m:sSub>
                                              <m:sSubPr>
                                                <m:ctrlPr>
                                                  <a:rPr lang="zh-CN" altLang="zh-CN" sz="2000" b="0" i="1"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Times New Roman" panose="020206030504050203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zh-CN" sz="2000" b="0" i="1" smtClean="0"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Times New Roman" panose="02020603050405020304" pitchFamily="18" charset="0"/>
                                                  </a:rPr>
                                                  <m:t>𝑦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zh-CN" sz="2000" b="0" i="1" smtClean="0"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Times New Roman" panose="020206030504050203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den>
                                        </m:f>
                                      </m:e>
                                    </m:d>
                                  </m:e>
                                </m:d>
                                <m:r>
                                  <a:rPr lang="en-US" altLang="zh-CN" sz="2000" b="0" smtClean="0"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Times New Roman" panose="02020603050405020304" pitchFamily="18" charset="0"/>
                                  </a:rPr>
                                  <m:t>=</m:t>
                                </m:r>
                                <m:r>
                                  <a:rPr lang="en-US" altLang="zh-CN" sz="2000" b="0" i="1" smtClean="0"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Times New Roman" panose="02020603050405020304" pitchFamily="18" charset="0"/>
                                  </a:rPr>
                                  <m:t>𝑇</m:t>
                                </m:r>
                                <m:d>
                                  <m:dPr>
                                    <m:ctrlPr>
                                      <a:rPr lang="zh-CN" altLang="zh-CN" sz="2000" b="0" i="1"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type m:val="noBar"/>
                                        <m:ctrlPr>
                                          <a:rPr lang="zh-CN" altLang="zh-CN" sz="2000" b="0" i="1"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altLang="zh-CN" sz="2000" b="0" i="1" smtClean="0"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Times New Roman" panose="02020603050405020304" pitchFamily="18" charset="0"/>
                                          </a:rPr>
                                          <m:t>𝑐</m:t>
                                        </m:r>
                                        <m:sSub>
                                          <m:sSubPr>
                                            <m:ctrlPr>
                                              <a:rPr lang="zh-CN" altLang="zh-CN" sz="2000" b="0" i="1"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2000" b="0" i="1" smtClean="0"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Times New Roman" panose="020206030504050203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2000" b="0" i="1" smtClean="0"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Times New Roman" panose="020206030504050203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num>
                                      <m:den>
                                        <m:r>
                                          <a:rPr lang="en-US" altLang="zh-CN" sz="2000" b="0" i="1" smtClean="0"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Times New Roman" panose="02020603050405020304" pitchFamily="18" charset="0"/>
                                          </a:rPr>
                                          <m:t>𝑐</m:t>
                                        </m:r>
                                        <m:sSub>
                                          <m:sSubPr>
                                            <m:ctrlPr>
                                              <a:rPr lang="zh-CN" altLang="zh-CN" sz="2000" b="0" i="1"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2000" b="0" i="1" smtClean="0"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Times New Roman" panose="020206030504050203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2000" b="0" i="1" smtClean="0"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Times New Roman" panose="020206030504050203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</m:e>
                                </m:d>
                                <m:r>
                                  <a:rPr lang="en-US" altLang="zh-CN" sz="2000" b="0" smtClean="0"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Times New Roman" panose="020206030504050203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ctrlPr>
                                      <a:rPr lang="zh-CN" altLang="zh-CN" sz="2000" b="0" i="1"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plcHide m:val="on"/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zh-CN" altLang="zh-CN" sz="2000" b="0" i="1"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a:rPr lang="en-US" altLang="zh-CN" sz="2000" b="0" i="1" smtClean="0">
                                              <a:effectLst/>
                                              <a:latin typeface="Cambria Math" panose="02040503050406030204" pitchFamily="18" charset="0"/>
                                              <a:ea typeface="+mn-ea"/>
                                              <a:cs typeface="Times New Roman" panose="02020603050405020304" pitchFamily="18" charset="0"/>
                                            </a:rPr>
                                            <m:t>3</m:t>
                                          </m:r>
                                          <m:d>
                                            <m:dPr>
                                              <m:ctrlPr>
                                                <a:rPr lang="zh-CN" altLang="zh-CN" sz="2000" b="0" i="1">
                                                  <a:effectLst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zh-CN" sz="2000" b="0" i="1" smtClean="0">
                                                  <a:effectLst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Times New Roman" panose="02020603050405020304" pitchFamily="18" charset="0"/>
                                                </a:rPr>
                                                <m:t>𝑐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zh-CN" altLang="zh-CN" sz="2000" b="0" i="1">
                                                      <a:effectLst/>
                                                      <a:latin typeface="Cambria Math" panose="02040503050406030204" pitchFamily="18" charset="0"/>
                                                      <a:ea typeface="+mn-ea"/>
                                                      <a:cs typeface="Times New Roman" panose="020206030504050203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zh-CN" sz="2000" b="0" i="1" smtClean="0">
                                                      <a:effectLst/>
                                                      <a:latin typeface="Cambria Math" panose="02040503050406030204" pitchFamily="18" charset="0"/>
                                                      <a:ea typeface="+mn-ea"/>
                                                      <a:cs typeface="Times New Roman" panose="020206030504050203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zh-CN" sz="2000" b="0" i="1" smtClean="0">
                                                      <a:effectLst/>
                                                      <a:latin typeface="Cambria Math" panose="02040503050406030204" pitchFamily="18" charset="0"/>
                                                      <a:ea typeface="+mn-ea"/>
                                                      <a:cs typeface="Times New Roman" panose="020206030504050203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  <m:r>
                                            <a:rPr lang="en-US" altLang="zh-CN" sz="2000" b="0" i="1" smtClean="0">
                                              <a:effectLst/>
                                              <a:latin typeface="Cambria Math" panose="02040503050406030204" pitchFamily="18" charset="0"/>
                                              <a:ea typeface="+mn-ea"/>
                                              <a:cs typeface="Times New Roman" panose="02020603050405020304" pitchFamily="18" charset="0"/>
                                            </a:rPr>
                                            <m:t>−</m:t>
                                          </m:r>
                                          <m:d>
                                            <m:dPr>
                                              <m:ctrlPr>
                                                <a:rPr lang="zh-CN" altLang="zh-CN" sz="2000" b="0" i="1">
                                                  <a:effectLst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zh-CN" sz="2000" b="0" i="1" smtClean="0">
                                                  <a:effectLst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Times New Roman" panose="02020603050405020304" pitchFamily="18" charset="0"/>
                                                </a:rPr>
                                                <m:t>𝑐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zh-CN" altLang="zh-CN" sz="2000" b="0" i="1">
                                                      <a:effectLst/>
                                                      <a:latin typeface="Cambria Math" panose="02040503050406030204" pitchFamily="18" charset="0"/>
                                                      <a:ea typeface="+mn-ea"/>
                                                      <a:cs typeface="Times New Roman" panose="020206030504050203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zh-CN" sz="2000" b="0" i="1" smtClean="0">
                                                      <a:effectLst/>
                                                      <a:latin typeface="Cambria Math" panose="02040503050406030204" pitchFamily="18" charset="0"/>
                                                      <a:ea typeface="+mn-ea"/>
                                                      <a:cs typeface="Times New Roman" panose="02020603050405020304" pitchFamily="18" charset="0"/>
                                                    </a:rPr>
                                                    <m:t>𝑦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zh-CN" sz="2000" b="0" i="1" smtClean="0">
                                                      <a:effectLst/>
                                                      <a:latin typeface="Cambria Math" panose="02040503050406030204" pitchFamily="18" charset="0"/>
                                                      <a:ea typeface="+mn-ea"/>
                                                      <a:cs typeface="Times New Roman" panose="020206030504050203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altLang="zh-CN" sz="2000" b="0" i="1" smtClean="0">
                                              <a:effectLst/>
                                              <a:latin typeface="Cambria Math" panose="02040503050406030204" pitchFamily="18" charset="0"/>
                                              <a:ea typeface="+mn-ea"/>
                                              <a:cs typeface="Times New Roman" panose="02020603050405020304" pitchFamily="18" charset="0"/>
                                            </a:rPr>
                                            <m:t>𝑐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zh-CN" altLang="zh-CN" sz="2000" b="0" i="1">
                                                  <a:effectLst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2000" b="0" i="1" smtClean="0">
                                                  <a:effectLst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Times New Roman" panose="020206030504050203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2000" b="0" i="1" smtClean="0">
                                                  <a:effectLst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Times New Roman" panose="020206030504050203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altLang="zh-CN" sz="2000" b="0" i="1" smtClean="0">
                                              <a:effectLst/>
                                              <a:latin typeface="Cambria Math" panose="02040503050406030204" pitchFamily="18" charset="0"/>
                                              <a:ea typeface="+mn-ea"/>
                                              <a:cs typeface="Times New Roman" panose="02020603050405020304" pitchFamily="18" charset="0"/>
                                            </a:rPr>
                                            <m:t>𝑐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zh-CN" altLang="zh-CN" sz="2000" b="0" i="1">
                                                  <a:effectLst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2000" b="0" i="1" smtClean="0">
                                                  <a:effectLst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Times New Roman" panose="020206030504050203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2000" b="0" i="1" smtClean="0">
                                                  <a:effectLst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Times New Roman" panose="020206030504050203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</m:m>
                                  </m:e>
                                </m:d>
                              </m:e>
                              <m:e>
                                <m:r>
                                  <a:rPr lang="en-US" altLang="zh-CN" sz="2000" b="0" i="0" smtClean="0"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Times New Roman" panose="02020603050405020304" pitchFamily="18" charset="0"/>
                                  </a:rPr>
                                  <m:t>                   </m:t>
                                </m:r>
                                <m:r>
                                  <a:rPr lang="en-US" altLang="zh-CN" sz="2000" b="0" smtClean="0">
                                    <a:latin typeface="Cambria Math" panose="02040503050406030204" pitchFamily="18" charset="0"/>
                                    <a:ea typeface="+mn-ea"/>
                                    <a:cs typeface="Times New Roman" panose="020206030504050203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ctrlPr>
                                      <a:rPr lang="zh-CN" altLang="zh-CN" sz="2000" b="0" i="1">
                                        <a:latin typeface="Cambria Math" panose="02040503050406030204" pitchFamily="18" charset="0"/>
                                        <a:ea typeface="+mn-ea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plcHide m:val="on"/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zh-CN" altLang="zh-CN" sz="2000" b="0" i="1">
                                            <a:latin typeface="Cambria Math" panose="02040503050406030204" pitchFamily="18" charset="0"/>
                                            <a:ea typeface="+mn-ea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a:rPr lang="en-US" altLang="zh-CN" sz="2000" b="0" i="1" smtClean="0">
                                              <a:latin typeface="Cambria Math" panose="02040503050406030204" pitchFamily="18" charset="0"/>
                                              <a:ea typeface="+mn-ea"/>
                                              <a:cs typeface="Times New Roman" panose="02020603050405020304" pitchFamily="18" charset="0"/>
                                            </a:rPr>
                                            <m:t>𝑐</m:t>
                                          </m:r>
                                          <m:d>
                                            <m:dPr>
                                              <m:ctrlPr>
                                                <a:rPr lang="zh-CN" altLang="zh-CN" sz="2000" b="0" i="1"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zh-CN" sz="2000" b="0" i="1" smtClean="0"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Times New Roman" panose="02020603050405020304" pitchFamily="18" charset="0"/>
                                                </a:rPr>
                                                <m:t>3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zh-CN" altLang="zh-CN" sz="2000" b="0" i="1">
                                                      <a:latin typeface="Cambria Math" panose="02040503050406030204" pitchFamily="18" charset="0"/>
                                                      <a:ea typeface="+mn-ea"/>
                                                      <a:cs typeface="Times New Roman" panose="020206030504050203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zh-CN" sz="2000" b="0" i="1" smtClean="0">
                                                      <a:latin typeface="Cambria Math" panose="02040503050406030204" pitchFamily="18" charset="0"/>
                                                      <a:ea typeface="+mn-ea"/>
                                                      <a:cs typeface="Times New Roman" panose="020206030504050203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zh-CN" sz="2000" b="0" i="1" smtClean="0">
                                                      <a:latin typeface="Cambria Math" panose="02040503050406030204" pitchFamily="18" charset="0"/>
                                                      <a:ea typeface="+mn-ea"/>
                                                      <a:cs typeface="Times New Roman" panose="020206030504050203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altLang="zh-CN" sz="2000" b="0" i="1" smtClean="0"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Times New Roman" panose="02020603050405020304" pitchFamily="18" charset="0"/>
                                                </a:rPr>
                                                <m:t>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zh-CN" altLang="zh-CN" sz="2000" b="0" i="1">
                                                      <a:latin typeface="Cambria Math" panose="02040503050406030204" pitchFamily="18" charset="0"/>
                                                      <a:ea typeface="+mn-ea"/>
                                                      <a:cs typeface="Times New Roman" panose="020206030504050203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zh-CN" sz="2000" b="0" i="1" smtClean="0">
                                                      <a:latin typeface="Cambria Math" panose="02040503050406030204" pitchFamily="18" charset="0"/>
                                                      <a:ea typeface="+mn-ea"/>
                                                      <a:cs typeface="Times New Roman" panose="02020603050405020304" pitchFamily="18" charset="0"/>
                                                    </a:rPr>
                                                    <m:t>𝑦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zh-CN" sz="2000" b="0" i="1" smtClean="0">
                                                      <a:latin typeface="Cambria Math" panose="02040503050406030204" pitchFamily="18" charset="0"/>
                                                      <a:ea typeface="+mn-ea"/>
                                                      <a:cs typeface="Times New Roman" panose="020206030504050203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altLang="zh-CN" sz="2000" b="0" i="1" smtClean="0">
                                              <a:latin typeface="Cambria Math" panose="02040503050406030204" pitchFamily="18" charset="0"/>
                                              <a:ea typeface="+mn-ea"/>
                                              <a:cs typeface="Times New Roman" panose="02020603050405020304" pitchFamily="18" charset="0"/>
                                            </a:rPr>
                                            <m:t>𝑐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zh-CN" altLang="zh-CN" sz="2000" b="0" i="1"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2000" b="0" i="1" smtClean="0"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Times New Roman" panose="020206030504050203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2000" b="0" i="1" smtClean="0"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Times New Roman" panose="020206030504050203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altLang="zh-CN" sz="2000" b="0" i="1" smtClean="0">
                                              <a:latin typeface="Cambria Math" panose="02040503050406030204" pitchFamily="18" charset="0"/>
                                              <a:ea typeface="+mn-ea"/>
                                              <a:cs typeface="Times New Roman" panose="02020603050405020304" pitchFamily="18" charset="0"/>
                                            </a:rPr>
                                            <m:t>𝑐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zh-CN" altLang="zh-CN" sz="2000" b="0" i="1"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2000" b="0" i="1" smtClean="0"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Times New Roman" panose="020206030504050203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2000" b="0" i="1" smtClean="0"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Times New Roman" panose="020206030504050203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</m:m>
                                  </m:e>
                                </m:d>
                                <m:r>
                                  <a:rPr lang="en-US" altLang="zh-CN" sz="2000" b="0" smtClean="0">
                                    <a:latin typeface="Cambria Math" panose="02040503050406030204" pitchFamily="18" charset="0"/>
                                    <a:ea typeface="+mn-ea"/>
                                    <a:cs typeface="Times New Roman" panose="02020603050405020304" pitchFamily="18" charset="0"/>
                                  </a:rPr>
                                  <m:t>=</m:t>
                                </m:r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ea typeface="+mn-ea"/>
                                    <a:cs typeface="Times New Roman" panose="02020603050405020304" pitchFamily="18" charset="0"/>
                                  </a:rPr>
                                  <m:t>𝑐</m:t>
                                </m:r>
                                <m:d>
                                  <m:dPr>
                                    <m:ctrlPr>
                                      <a:rPr lang="zh-CN" altLang="zh-CN" sz="2000" b="0" i="1">
                                        <a:latin typeface="Cambria Math" panose="02040503050406030204" pitchFamily="18" charset="0"/>
                                        <a:ea typeface="+mn-ea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plcHide m:val="on"/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zh-CN" altLang="zh-CN" sz="2000" b="0" i="1">
                                            <a:latin typeface="Cambria Math" panose="02040503050406030204" pitchFamily="18" charset="0"/>
                                            <a:ea typeface="+mn-ea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a:rPr lang="en-US" altLang="zh-CN" sz="2000" b="0" i="1" smtClean="0">
                                              <a:latin typeface="Cambria Math" panose="02040503050406030204" pitchFamily="18" charset="0"/>
                                              <a:ea typeface="+mn-ea"/>
                                              <a:cs typeface="Times New Roman" panose="02020603050405020304" pitchFamily="18" charset="0"/>
                                            </a:rPr>
                                            <m:t>3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zh-CN" altLang="zh-CN" sz="2000" b="0" i="1"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2000" b="0" i="1" smtClean="0"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Times New Roman" panose="020206030504050203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2000" b="0" i="1" smtClean="0"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Times New Roman" panose="020206030504050203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zh-CN" sz="2000" b="0" i="1" smtClean="0">
                                              <a:latin typeface="Cambria Math" panose="02040503050406030204" pitchFamily="18" charset="0"/>
                                              <a:ea typeface="+mn-ea"/>
                                              <a:cs typeface="Times New Roman" panose="020206030504050203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zh-CN" altLang="zh-CN" sz="2000" b="0" i="1"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2000" b="0" i="1" smtClean="0"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Times New Roman" panose="020206030504050203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2000" b="0" i="1" smtClean="0"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Times New Roman" panose="020206030504050203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zh-CN" altLang="zh-CN" sz="2000" b="0" i="1"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2000" b="0" i="1" smtClean="0"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Times New Roman" panose="020206030504050203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2000" b="0" i="1" smtClean="0"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Times New Roman" panose="020206030504050203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zh-CN" altLang="zh-CN" sz="2000" b="0" i="1"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2000" b="0" i="1" smtClean="0"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Times New Roman" panose="020206030504050203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2000" b="0" i="1" smtClean="0"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Times New Roman" panose="020206030504050203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</m:m>
                                  </m:e>
                                </m:d>
                                <m:r>
                                  <a:rPr lang="en-US" altLang="zh-CN" sz="2000" b="0" smtClean="0">
                                    <a:latin typeface="Cambria Math" panose="02040503050406030204" pitchFamily="18" charset="0"/>
                                    <a:ea typeface="+mn-ea"/>
                                    <a:cs typeface="Times New Roman" panose="02020603050405020304" pitchFamily="18" charset="0"/>
                                  </a:rPr>
                                  <m:t>=</m:t>
                                </m:r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ea typeface="+mn-ea"/>
                                    <a:cs typeface="Times New Roman" panose="02020603050405020304" pitchFamily="18" charset="0"/>
                                  </a:rPr>
                                  <m:t>𝑐𝑇</m:t>
                                </m:r>
                                <m:d>
                                  <m:dPr>
                                    <m:ctrlPr>
                                      <a:rPr lang="zh-CN" altLang="zh-CN" sz="2000" b="0" i="1">
                                        <a:latin typeface="Cambria Math" panose="02040503050406030204" pitchFamily="18" charset="0"/>
                                        <a:ea typeface="+mn-ea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type m:val="noBar"/>
                                        <m:ctrlPr>
                                          <a:rPr lang="zh-CN" altLang="zh-CN" sz="2000" b="0" i="1">
                                            <a:latin typeface="Cambria Math" panose="02040503050406030204" pitchFamily="18" charset="0"/>
                                            <a:ea typeface="+mn-ea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fPr>
                                      <m:num>
                                        <m:sSub>
                                          <m:sSubPr>
                                            <m:ctrlPr>
                                              <a:rPr lang="zh-CN" altLang="zh-CN" sz="2000" b="0" i="1"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2000" b="0" i="1" smtClean="0"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Times New Roman" panose="020206030504050203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2000" b="0" i="1" smtClean="0"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Times New Roman" panose="020206030504050203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num>
                                      <m:den>
                                        <m:sSub>
                                          <m:sSubPr>
                                            <m:ctrlPr>
                                              <a:rPr lang="zh-CN" altLang="zh-CN" sz="2000" b="0" i="1"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2000" b="0" i="1" smtClean="0"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Times New Roman" panose="020206030504050203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2000" b="0" i="1" smtClean="0"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Times New Roman" panose="020206030504050203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</m:e>
                                </m:d>
                              </m:e>
                            </m:eqArr>
                          </m:e>
                        </m:mr>
                        <m:mr>
                          <m:e/>
                          <m:e/>
                        </m:mr>
                      </m:m>
                    </m:oMath>
                  </m:oMathPara>
                </a14:m>
                <a:endParaRPr lang="en-US" altLang="zh-CN" sz="2000" b="0" dirty="0">
                  <a:effectLst/>
                  <a:latin typeface="+mn-ea"/>
                  <a:ea typeface="+mn-ea"/>
                  <a:cs typeface="Times New Roman" panose="02020603050405020304" pitchFamily="18" charset="0"/>
                </a:endParaRPr>
              </a:p>
              <a:p>
                <a:pPr algn="just"/>
                <a:r>
                  <a:rPr lang="zh-CN" altLang="en-US" sz="2400" b="0" dirty="0">
                    <a:latin typeface="+mn-ea"/>
                    <a:ea typeface="+mn-ea"/>
                    <a:cs typeface="Times New Roman" panose="02020603050405020304" pitchFamily="18" charset="0"/>
                  </a:rPr>
                  <a:t>因为</a:t>
                </a: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𝑇</m:t>
                    </m:r>
                    <m:r>
                      <a:rPr lang="zh-CN" altLang="en-US" sz="2400" b="0" i="1" dirty="0" smtClean="0"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满足</m:t>
                    </m:r>
                  </m:oMath>
                </a14:m>
                <a:r>
                  <a:rPr lang="zh-CN" altLang="en-US" sz="2400" b="0" dirty="0"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定义的性质，所以</a:t>
                </a: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effectLst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𝑇</m:t>
                    </m:r>
                  </m:oMath>
                </a14:m>
                <a:r>
                  <a:rPr lang="zh-CN" altLang="en-US" sz="2400" b="0" dirty="0"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是线性</a:t>
                </a:r>
                <a:r>
                  <a:rPr lang="zh-CN" altLang="en-US" sz="2400" b="0" dirty="0">
                    <a:latin typeface="+mn-ea"/>
                    <a:ea typeface="+mn-ea"/>
                    <a:cs typeface="Times New Roman" panose="02020603050405020304" pitchFamily="18" charset="0"/>
                  </a:rPr>
                  <a:t>映射</a:t>
                </a:r>
                <a:r>
                  <a:rPr lang="zh-CN" altLang="en-US" sz="2400" b="0" dirty="0"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。</a:t>
                </a:r>
                <a:endParaRPr lang="zh-CN" altLang="zh-CN" sz="2400" b="0" dirty="0">
                  <a:effectLst/>
                  <a:latin typeface="+mn-ea"/>
                  <a:ea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468" y="1412776"/>
                <a:ext cx="8229600" cy="2938753"/>
              </a:xfrm>
              <a:prstGeom prst="rect">
                <a:avLst/>
              </a:prstGeom>
              <a:blipFill rotWithShape="1">
                <a:blip r:embed="rId2"/>
                <a:stretch>
                  <a:fillRect l="-1" t="-18" r="1" b="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线性映射</a:t>
            </a:r>
            <a:r>
              <a:rPr lang="en-US" altLang="zh-CN" dirty="0"/>
              <a:t> (Linear</a:t>
            </a:r>
            <a:r>
              <a:rPr lang="zh-CN" altLang="en-US" dirty="0"/>
              <a:t> </a:t>
            </a:r>
            <a:r>
              <a:rPr lang="en-US" altLang="zh-CN" dirty="0"/>
              <a:t>Mappings)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340768"/>
                <a:ext cx="8363272" cy="2736304"/>
              </a:xfrm>
            </p:spPr>
            <p:txBody>
              <a:bodyPr/>
              <a:lstStyle/>
              <a:p>
                <a:pPr algn="just"/>
                <a:r>
                  <a:rPr kumimoji="1" lang="zh-CN" altLang="en-US" sz="24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线性映射的特殊情况：</a:t>
                </a:r>
                <a:endParaRPr kumimoji="1" lang="en-US" altLang="zh-CN" sz="24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 lvl="1" algn="just"/>
                <a:r>
                  <a:rPr kumimoji="1" lang="zh-CN" altLang="en-US" sz="24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同构</a:t>
                </a:r>
                <a:r>
                  <a:rPr kumimoji="1" lang="en-US" altLang="zh-CN" sz="24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(isomorphism): </a:t>
                </a:r>
                <a14:m>
                  <m:oMath xmlns:m="http://schemas.openxmlformats.org/officeDocument/2006/math">
                    <m:r>
                      <a:rPr kumimoji="1" lang="el-GR" altLang="zh-CN" sz="2400" b="0" i="1" smtClean="0">
                        <a:latin typeface="Cambria Math" panose="02040503050406030204" pitchFamily="18" charset="0"/>
                        <a:ea typeface="+mn-ea"/>
                      </a:rPr>
                      <m:t>𝛷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  <a:ea typeface="+mn-ea"/>
                      </a:rPr>
                      <m:t>: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  <a:ea typeface="+mn-ea"/>
                      </a:rPr>
                      <m:t>𝑉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  <a:ea typeface="+mn-ea"/>
                      </a:rPr>
                      <m:t>→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  <a:ea typeface="+mn-ea"/>
                      </a:rPr>
                      <m:t>𝑊</m:t>
                    </m:r>
                  </m:oMath>
                </a14:m>
                <a:r>
                  <a:rPr kumimoji="1" lang="zh-CN" altLang="en-US" sz="24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线性且双射；</a:t>
                </a:r>
                <a:endParaRPr kumimoji="1" lang="en-US" altLang="zh-CN" sz="24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 lvl="1" algn="just"/>
                <a:r>
                  <a:rPr kumimoji="1" lang="zh-CN" altLang="en-US" sz="24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自同态 </a:t>
                </a:r>
                <a:r>
                  <a:rPr kumimoji="1" lang="en-US" altLang="zh-CN" sz="24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(endomorphism): </a:t>
                </a:r>
                <a14:m>
                  <m:oMath xmlns:m="http://schemas.openxmlformats.org/officeDocument/2006/math">
                    <m:r>
                      <a:rPr kumimoji="1" lang="el-GR" altLang="zh-CN" sz="2400" b="0" i="1" smtClean="0">
                        <a:latin typeface="Cambria Math" panose="02040503050406030204" pitchFamily="18" charset="0"/>
                        <a:ea typeface="+mn-ea"/>
                      </a:rPr>
                      <m:t>𝛷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  <a:ea typeface="+mn-ea"/>
                      </a:rPr>
                      <m:t> :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  <a:ea typeface="+mn-ea"/>
                      </a:rPr>
                      <m:t>𝑉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  <a:ea typeface="+mn-ea"/>
                      </a:rPr>
                      <m:t>→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  <a:ea typeface="+mn-ea"/>
                      </a:rPr>
                      <m:t>𝑉</m:t>
                    </m:r>
                  </m:oMath>
                </a14:m>
                <a:r>
                  <a:rPr kumimoji="1" lang="zh-CN" altLang="en-US" sz="24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线性；</a:t>
                </a:r>
                <a:endParaRPr kumimoji="1" lang="en-US" altLang="zh-CN" sz="24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 lvl="1" algn="just"/>
                <a:r>
                  <a:rPr kumimoji="1" lang="zh-CN" altLang="en-US" sz="24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自同构</a:t>
                </a:r>
                <a:r>
                  <a:rPr kumimoji="1" lang="en-US" altLang="zh-CN" sz="24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(automorphism): </a:t>
                </a:r>
                <a14:m>
                  <m:oMath xmlns:m="http://schemas.openxmlformats.org/officeDocument/2006/math">
                    <m:r>
                      <a:rPr kumimoji="1" lang="el-GR" altLang="zh-CN" sz="2400" b="0" i="1" smtClean="0">
                        <a:latin typeface="Cambria Math" panose="02040503050406030204" pitchFamily="18" charset="0"/>
                        <a:ea typeface="+mn-ea"/>
                      </a:rPr>
                      <m:t>𝛷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  <a:ea typeface="+mn-ea"/>
                      </a:rPr>
                      <m:t> :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  <a:ea typeface="+mn-ea"/>
                      </a:rPr>
                      <m:t>𝑉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  <a:ea typeface="+mn-ea"/>
                      </a:rPr>
                      <m:t>→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  <a:ea typeface="+mn-ea"/>
                      </a:rPr>
                      <m:t>𝑉</m:t>
                    </m:r>
                  </m:oMath>
                </a14:m>
                <a:r>
                  <a:rPr kumimoji="1" lang="zh-CN" altLang="en-US" sz="24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线性双射；</a:t>
                </a:r>
                <a:endParaRPr kumimoji="1" lang="en-US" altLang="zh-CN" sz="24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 lvl="1" algn="just"/>
                <a:r>
                  <a:rPr kumimoji="1" lang="zh-CN" altLang="en-US" sz="24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定义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i="1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1" lang="en-US" altLang="zh-CN" sz="2400" b="0" i="0" smtClean="0">
                            <a:latin typeface="Cambria Math" panose="02040503050406030204" pitchFamily="18" charset="0"/>
                            <a:ea typeface="+mn-ea"/>
                          </a:rPr>
                          <m:t>id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zh-CN" sz="2400" b="0" i="0" smtClean="0">
                            <a:latin typeface="Cambria Math" panose="02040503050406030204" pitchFamily="18" charset="0"/>
                            <a:ea typeface="+mn-ea"/>
                          </a:rPr>
                          <m:t>V</m:t>
                        </m:r>
                      </m:sub>
                    </m:sSub>
                    <m:r>
                      <a:rPr kumimoji="1" lang="en-US" altLang="zh-CN" sz="2400" b="0" i="1" smtClean="0">
                        <a:latin typeface="Cambria Math" panose="02040503050406030204" pitchFamily="18" charset="0"/>
                        <a:ea typeface="+mn-ea"/>
                      </a:rPr>
                      <m:t> :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  <a:ea typeface="+mn-ea"/>
                      </a:rPr>
                      <m:t>𝑉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  <a:ea typeface="+mn-ea"/>
                      </a:rPr>
                      <m:t>→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  <a:ea typeface="+mn-ea"/>
                      </a:rPr>
                      <m:t>𝑉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  <a:ea typeface="+mn-ea"/>
                      </a:rPr>
                      <m:t>,  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  <a:ea typeface="+mn-ea"/>
                      </a:rPr>
                      <m:t>𝑥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  <a:ea typeface="+mn-ea"/>
                      </a:rPr>
                      <m:t>↦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  <a:ea typeface="+mn-ea"/>
                      </a:rPr>
                      <m:t>𝑥</m:t>
                    </m:r>
                  </m:oMath>
                </a14:m>
                <a:r>
                  <a:rPr kumimoji="1" lang="zh-CN" altLang="en-US" sz="24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为</a:t>
                </a:r>
                <a14:m>
                  <m:oMath xmlns:m="http://schemas.openxmlformats.org/officeDocument/2006/math">
                    <m:r>
                      <a:rPr kumimoji="1" lang="en-US" altLang="zh-CN" sz="2400" b="0" i="1" smtClean="0">
                        <a:latin typeface="Cambria Math" panose="02040503050406030204" pitchFamily="18" charset="0"/>
                        <a:ea typeface="+mn-ea"/>
                      </a:rPr>
                      <m:t>𝑉</m:t>
                    </m:r>
                  </m:oMath>
                </a14:m>
                <a:r>
                  <a:rPr kumimoji="1" lang="zh-CN" altLang="en-US" sz="24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上的恒等映射</a:t>
                </a:r>
                <a:r>
                  <a:rPr kumimoji="1" lang="en-US" altLang="zh-CN" sz="24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(identity mapping) </a:t>
                </a:r>
                <a:r>
                  <a:rPr kumimoji="1" lang="zh-CN" altLang="en-US" sz="24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或恒等自同构 </a:t>
                </a:r>
                <a:r>
                  <a:rPr kumimoji="1" lang="en-US" altLang="zh-CN" sz="24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(identity automorphism)</a:t>
                </a:r>
                <a:r>
                  <a:rPr kumimoji="1" lang="zh-CN" altLang="en-US" sz="24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。</a:t>
                </a:r>
                <a:endParaRPr kumimoji="1" lang="en-US" altLang="zh-CN" sz="24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340768"/>
                <a:ext cx="8363272" cy="2736304"/>
              </a:xfrm>
              <a:blipFill rotWithShape="1">
                <a:blip r:embed="rId3"/>
                <a:stretch>
                  <a:fillRect t="-10" r="4" b="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线性映射</a:t>
            </a:r>
            <a:r>
              <a:rPr lang="en-US" altLang="zh-CN" dirty="0"/>
              <a:t> (Linear</a:t>
            </a:r>
            <a:r>
              <a:rPr lang="zh-CN" altLang="en-US" dirty="0"/>
              <a:t> </a:t>
            </a:r>
            <a:r>
              <a:rPr lang="en-US" altLang="zh-CN" dirty="0"/>
              <a:t>Mappings)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02924" y="1244600"/>
                <a:ext cx="8338152" cy="3096627"/>
              </a:xfrm>
            </p:spPr>
            <p:txBody>
              <a:bodyPr/>
              <a:lstStyle/>
              <a:p>
                <a:pPr algn="just"/>
                <a:r>
                  <a:rPr kumimoji="1" lang="zh-CN" altLang="en-US" sz="24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例（同态）</a:t>
                </a:r>
                <a:endParaRPr kumimoji="1" lang="en-US" altLang="zh-CN" sz="24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 algn="just"/>
                <a:r>
                  <a:rPr kumimoji="1" lang="zh-CN" altLang="en-US" sz="24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映射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l-GR" altLang="zh-CN" sz="2400" i="1" smtClean="0">
                        <a:latin typeface="Cambria Math" panose="02040503050406030204" pitchFamily="18" charset="0"/>
                        <a:ea typeface="+mn-ea"/>
                      </a:rPr>
                      <m:t>Φ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  <a:ea typeface="+mn-ea"/>
                      </a:rPr>
                      <m:t> :</m:t>
                    </m:r>
                    <m:sSup>
                      <m:sSupPr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sSupPr>
                      <m:e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  <a:ea typeface="+mn-ea"/>
                          </a:rPr>
                          <m:t>ℝ</m:t>
                        </m:r>
                      </m:e>
                      <m:sup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  <a:ea typeface="+mn-ea"/>
                          </a:rPr>
                          <m:t>2</m:t>
                        </m:r>
                      </m:sup>
                    </m:sSup>
                    <m:r>
                      <a:rPr kumimoji="1" lang="en-US" altLang="zh-CN" sz="2400" b="0" i="1" smtClean="0">
                        <a:latin typeface="Cambria Math" panose="02040503050406030204" pitchFamily="18" charset="0"/>
                        <a:ea typeface="+mn-ea"/>
                      </a:rPr>
                      <m:t>→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  <a:ea typeface="+mn-ea"/>
                      </a:rPr>
                      <m:t>ℂ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  <a:ea typeface="+mn-ea"/>
                      </a:rPr>
                      <m:t>,</m:t>
                    </m:r>
                    <m:r>
                      <m:rPr>
                        <m:sty m:val="p"/>
                      </m:rPr>
                      <a:rPr kumimoji="1" lang="el-GR" altLang="zh-CN" sz="2400" i="1">
                        <a:latin typeface="Cambria Math" panose="02040503050406030204" pitchFamily="18" charset="0"/>
                        <a:ea typeface="+mn-ea"/>
                      </a:rPr>
                      <m:t>Φ</m:t>
                    </m:r>
                    <m:d>
                      <m:dPr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dPr>
                      <m:e>
                        <m:r>
                          <a:rPr kumimoji="1" lang="en-US" altLang="zh-CN" sz="2400" b="1" i="1" smtClean="0">
                            <a:latin typeface="Cambria Math" panose="02040503050406030204" pitchFamily="18" charset="0"/>
                            <a:ea typeface="+mn-ea"/>
                          </a:rPr>
                          <m:t>𝒙</m:t>
                        </m:r>
                      </m:e>
                    </m:d>
                    <m:r>
                      <a:rPr kumimoji="1" lang="en-US" altLang="zh-CN" sz="2400" b="0" i="1" smtClean="0">
                        <a:latin typeface="Cambria Math" panose="02040503050406030204" pitchFamily="18" charset="0"/>
                        <a:ea typeface="+mn-ea"/>
                      </a:rPr>
                      <m:t>=</m:t>
                    </m:r>
                    <m:sSub>
                      <m:sSubPr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  <a:ea typeface="+mn-ea"/>
                          </a:rPr>
                          <m:t>𝑥</m:t>
                        </m:r>
                      </m:e>
                      <m:sub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  <a:ea typeface="+mn-ea"/>
                          </a:rPr>
                          <m:t>1</m:t>
                        </m:r>
                      </m:sub>
                    </m:sSub>
                    <m:r>
                      <a:rPr kumimoji="1" lang="en-US" altLang="zh-CN" sz="2400" b="0" i="1" smtClean="0">
                        <a:latin typeface="Cambria Math" panose="02040503050406030204" pitchFamily="18" charset="0"/>
                        <a:ea typeface="+mn-ea"/>
                      </a:rPr>
                      <m:t>+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  <a:ea typeface="+mn-ea"/>
                      </a:rPr>
                      <m:t>𝑖</m:t>
                    </m:r>
                    <m:sSub>
                      <m:sSubPr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  <a:ea typeface="+mn-ea"/>
                          </a:rPr>
                          <m:t>𝑥</m:t>
                        </m:r>
                      </m:e>
                      <m:sub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  <a:ea typeface="+mn-ea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1" lang="zh-CN" altLang="en-US" sz="24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，是一个同态映射：</a:t>
                </a:r>
                <a:endParaRPr kumimoji="1" lang="en-US" altLang="zh-CN" sz="24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 algn="just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l-GR" altLang="zh-CN" sz="2400" i="1" smtClean="0">
                        <a:latin typeface="Cambria Math" panose="02040503050406030204" pitchFamily="18" charset="0"/>
                        <a:ea typeface="+mn-ea"/>
                      </a:rPr>
                      <m:t>Φ</m:t>
                    </m:r>
                    <m:d>
                      <m:dPr>
                        <m:ctrlPr>
                          <a:rPr kumimoji="1" lang="el-GR" altLang="zh-CN" sz="2400" i="1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dPr>
                      <m:e>
                        <m:d>
                          <m:dPr>
                            <m:begChr m:val="["/>
                            <m:endChr m:val="]"/>
                            <m:ctrlPr>
                              <a:rPr kumimoji="1" lang="el-GR" altLang="zh-CN" sz="2400" i="1" smtClean="0"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kumimoji="1" lang="el-GR" altLang="zh-CN" sz="2400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kumimoji="1" lang="el-GR" altLang="zh-CN" sz="2400" i="1" smtClean="0">
                                          <a:latin typeface="Cambria Math" panose="02040503050406030204" pitchFamily="18" charset="0"/>
                                          <a:ea typeface="+mn-ea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sz="2400" b="0" i="1" smtClean="0">
                                          <a:latin typeface="Cambria Math" panose="02040503050406030204" pitchFamily="18" charset="0"/>
                                          <a:ea typeface="+mn-ea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zh-CN" sz="2400" b="0" i="1" smtClean="0">
                                          <a:latin typeface="Cambria Math" panose="02040503050406030204" pitchFamily="18" charset="0"/>
                                          <a:ea typeface="+mn-ea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kumimoji="1" lang="el-GR" altLang="zh-CN" sz="2400" i="1" smtClean="0">
                                          <a:latin typeface="Cambria Math" panose="02040503050406030204" pitchFamily="18" charset="0"/>
                                          <a:ea typeface="+mn-ea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sz="2400" b="0" i="1" smtClean="0">
                                          <a:latin typeface="Cambria Math" panose="02040503050406030204" pitchFamily="18" charset="0"/>
                                          <a:ea typeface="+mn-ea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zh-CN" sz="2400" b="0" i="1" smtClean="0">
                                          <a:latin typeface="Cambria Math" panose="02040503050406030204" pitchFamily="18" charset="0"/>
                                          <a:ea typeface="+mn-ea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  <a:ea typeface="+mn-ea"/>
                          </a:rPr>
                          <m:t>+</m:t>
                        </m:r>
                        <m:d>
                          <m:dPr>
                            <m:begChr m:val="["/>
                            <m:endChr m:val="]"/>
                            <m:ctrlPr>
                              <a:rPr kumimoji="1" lang="en-US" altLang="zh-CN" sz="2400" b="0" i="1" smtClean="0"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kumimoji="1" lang="en-US" altLang="zh-CN" sz="2400" b="0" i="1" smtClean="0">
                                          <a:latin typeface="Cambria Math" panose="02040503050406030204" pitchFamily="18" charset="0"/>
                                          <a:ea typeface="+mn-ea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sz="2400" b="0" i="1" smtClean="0">
                                          <a:latin typeface="Cambria Math" panose="02040503050406030204" pitchFamily="18" charset="0"/>
                                          <a:ea typeface="+mn-ea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kumimoji="1" lang="en-US" altLang="zh-CN" sz="2400" b="0" i="1" smtClean="0">
                                          <a:latin typeface="Cambria Math" panose="02040503050406030204" pitchFamily="18" charset="0"/>
                                          <a:ea typeface="+mn-ea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kumimoji="1" lang="en-US" altLang="zh-CN" sz="2400" b="0" i="1" smtClean="0">
                                          <a:latin typeface="Cambria Math" panose="02040503050406030204" pitchFamily="18" charset="0"/>
                                          <a:ea typeface="+mn-ea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sz="2400" b="0" i="1" smtClean="0">
                                          <a:latin typeface="Cambria Math" panose="02040503050406030204" pitchFamily="18" charset="0"/>
                                          <a:ea typeface="+mn-ea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kumimoji="1" lang="en-US" altLang="zh-CN" sz="2400" b="0" i="1" smtClean="0">
                                          <a:latin typeface="Cambria Math" panose="02040503050406030204" pitchFamily="18" charset="0"/>
                                          <a:ea typeface="+mn-ea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</m:e>
                    </m:d>
                    <m:r>
                      <a:rPr kumimoji="1" lang="en-US" altLang="zh-CN" sz="2400" b="0" i="1" smtClean="0">
                        <a:latin typeface="Cambria Math" panose="02040503050406030204" pitchFamily="18" charset="0"/>
                        <a:ea typeface="+mn-ea"/>
                      </a:rPr>
                      <m:t>=</m:t>
                    </m:r>
                    <m:d>
                      <m:dPr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sz="2400" b="0" i="1" smtClean="0"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kumimoji="1" lang="en-US" altLang="zh-CN" sz="2400" b="0" i="1" smtClean="0">
                                <a:latin typeface="Cambria Math" panose="02040503050406030204" pitchFamily="18" charset="0"/>
                                <a:ea typeface="+mn-ea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CN" sz="2400" b="0" i="1" smtClean="0">
                                <a:latin typeface="Cambria Math" panose="02040503050406030204" pitchFamily="18" charset="0"/>
                                <a:ea typeface="+mn-ea"/>
                              </a:rPr>
                              <m:t>1</m:t>
                            </m:r>
                          </m:sub>
                        </m:sSub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  <a:ea typeface="+mn-ea"/>
                          </a:rPr>
                          <m:t>+</m:t>
                        </m:r>
                        <m:sSub>
                          <m:sSubPr>
                            <m:ctrlPr>
                              <a:rPr kumimoji="1" lang="en-US" altLang="zh-CN" sz="2400" b="0" i="1" smtClean="0"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kumimoji="1" lang="en-US" altLang="zh-CN" sz="2400" b="0" i="1" smtClean="0">
                                <a:latin typeface="Cambria Math" panose="02040503050406030204" pitchFamily="18" charset="0"/>
                                <a:ea typeface="+mn-ea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zh-CN" sz="2400" b="0" i="1" smtClean="0">
                                <a:latin typeface="Cambria Math" panose="02040503050406030204" pitchFamily="18" charset="0"/>
                                <a:ea typeface="+mn-ea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kumimoji="1" lang="en-US" altLang="zh-CN" sz="2400" b="0" i="1" smtClean="0">
                        <a:latin typeface="Cambria Math" panose="02040503050406030204" pitchFamily="18" charset="0"/>
                        <a:ea typeface="+mn-ea"/>
                      </a:rPr>
                      <m:t>+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  <a:ea typeface="+mn-ea"/>
                      </a:rPr>
                      <m:t>𝑖</m:t>
                    </m:r>
                    <m:d>
                      <m:dPr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sz="2400" b="0" i="1" smtClean="0"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kumimoji="1" lang="en-US" altLang="zh-CN" sz="2400" b="0" i="1" smtClean="0">
                                <a:latin typeface="Cambria Math" panose="02040503050406030204" pitchFamily="18" charset="0"/>
                                <a:ea typeface="+mn-ea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CN" sz="2400" b="0" i="1" smtClean="0">
                                <a:latin typeface="Cambria Math" panose="02040503050406030204" pitchFamily="18" charset="0"/>
                                <a:ea typeface="+mn-ea"/>
                              </a:rPr>
                              <m:t>2</m:t>
                            </m:r>
                          </m:sub>
                        </m:sSub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  <a:ea typeface="+mn-ea"/>
                          </a:rPr>
                          <m:t>+</m:t>
                        </m:r>
                        <m:sSub>
                          <m:sSubPr>
                            <m:ctrlPr>
                              <a:rPr kumimoji="1" lang="en-US" altLang="zh-CN" sz="2400" b="0" i="1" smtClean="0"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kumimoji="1" lang="en-US" altLang="zh-CN" sz="2400" b="0" i="1" smtClean="0">
                                <a:latin typeface="Cambria Math" panose="02040503050406030204" pitchFamily="18" charset="0"/>
                                <a:ea typeface="+mn-ea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zh-CN" sz="2400" b="0" i="1" smtClean="0">
                                <a:latin typeface="Cambria Math" panose="02040503050406030204" pitchFamily="18" charset="0"/>
                                <a:ea typeface="+mn-ea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kumimoji="1" lang="en-US" altLang="zh-CN" sz="2400" b="0" i="1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 marL="0" indent="0" algn="just">
                  <a:buNone/>
                </a:pPr>
                <a:r>
                  <a:rPr kumimoji="1" lang="en-US" altLang="zh-CN" sz="2400" b="0" dirty="0">
                    <a:ea typeface="+mn-ea"/>
                  </a:rPr>
                  <a:t>                          </a:t>
                </a:r>
                <a14:m>
                  <m:oMath xmlns:m="http://schemas.openxmlformats.org/officeDocument/2006/math">
                    <m:r>
                      <a:rPr kumimoji="1" lang="en-US" altLang="zh-CN" sz="2400" b="0" i="1" smtClean="0">
                        <a:latin typeface="Cambria Math" panose="02040503050406030204" pitchFamily="18" charset="0"/>
                        <a:ea typeface="+mn-ea"/>
                      </a:rPr>
                      <m:t>=</m:t>
                    </m:r>
                    <m:sSub>
                      <m:sSubPr>
                        <m:ctrlPr>
                          <a:rPr kumimoji="1" lang="en-US" altLang="zh-CN" sz="2400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kumimoji="1" lang="en-US" altLang="zh-CN" sz="2400" i="1">
                            <a:latin typeface="Cambria Math" panose="02040503050406030204" pitchFamily="18" charset="0"/>
                            <a:ea typeface="+mn-ea"/>
                          </a:rPr>
                          <m:t>𝑥</m:t>
                        </m:r>
                      </m:e>
                      <m:sub>
                        <m:r>
                          <a:rPr kumimoji="1" lang="en-US" altLang="zh-CN" sz="2400" i="1">
                            <a:latin typeface="Cambria Math" panose="02040503050406030204" pitchFamily="18" charset="0"/>
                            <a:ea typeface="+mn-ea"/>
                          </a:rPr>
                          <m:t>1</m:t>
                        </m:r>
                      </m:sub>
                    </m:sSub>
                    <m:r>
                      <a:rPr kumimoji="1" lang="en-US" altLang="zh-CN" sz="2400" b="0" i="1" smtClean="0">
                        <a:latin typeface="Cambria Math" panose="02040503050406030204" pitchFamily="18" charset="0"/>
                        <a:ea typeface="+mn-ea"/>
                      </a:rPr>
                      <m:t>+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  <a:ea typeface="+mn-ea"/>
                      </a:rPr>
                      <m:t>𝑖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  <a:ea typeface="+mn-ea"/>
                      </a:rPr>
                      <m:t> </m:t>
                    </m:r>
                    <m:sSub>
                      <m:sSubPr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  <a:ea typeface="+mn-ea"/>
                          </a:rPr>
                          <m:t>𝑥</m:t>
                        </m:r>
                      </m:e>
                      <m:sub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  <a:ea typeface="+mn-ea"/>
                          </a:rPr>
                          <m:t>2</m:t>
                        </m:r>
                      </m:sub>
                    </m:sSub>
                    <m:r>
                      <a:rPr kumimoji="1" lang="en-US" altLang="zh-CN" sz="2400" b="0" i="1" smtClean="0">
                        <a:latin typeface="Cambria Math" panose="02040503050406030204" pitchFamily="18" charset="0"/>
                        <a:ea typeface="+mn-ea"/>
                      </a:rPr>
                      <m:t>+</m:t>
                    </m:r>
                    <m:sSub>
                      <m:sSubPr>
                        <m:ctrlPr>
                          <a:rPr kumimoji="1" lang="en-US" altLang="zh-CN" sz="2400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kumimoji="1" lang="en-US" altLang="zh-CN" sz="2400" i="1">
                            <a:latin typeface="Cambria Math" panose="02040503050406030204" pitchFamily="18" charset="0"/>
                            <a:ea typeface="+mn-ea"/>
                          </a:rPr>
                          <m:t>𝑦</m:t>
                        </m:r>
                      </m:e>
                      <m:sub>
                        <m:r>
                          <a:rPr kumimoji="1" lang="en-US" altLang="zh-CN" sz="2400" i="1">
                            <a:latin typeface="Cambria Math" panose="02040503050406030204" pitchFamily="18" charset="0"/>
                            <a:ea typeface="+mn-ea"/>
                          </a:rPr>
                          <m:t>1</m:t>
                        </m:r>
                      </m:sub>
                    </m:sSub>
                    <m:r>
                      <a:rPr kumimoji="1" lang="en-US" altLang="zh-CN" sz="2400" b="0" i="1" smtClean="0">
                        <a:latin typeface="Cambria Math" panose="02040503050406030204" pitchFamily="18" charset="0"/>
                        <a:ea typeface="+mn-ea"/>
                      </a:rPr>
                      <m:t>+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  <a:ea typeface="+mn-ea"/>
                      </a:rPr>
                      <m:t>𝑖</m:t>
                    </m:r>
                    <m:sSub>
                      <m:sSubPr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  <a:ea typeface="+mn-ea"/>
                          </a:rPr>
                          <m:t> </m:t>
                        </m:r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  <a:ea typeface="+mn-ea"/>
                          </a:rPr>
                          <m:t>𝑦</m:t>
                        </m:r>
                      </m:e>
                      <m:sub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  <a:ea typeface="+mn-ea"/>
                          </a:rPr>
                          <m:t>2</m:t>
                        </m:r>
                      </m:sub>
                    </m:sSub>
                    <m:r>
                      <a:rPr kumimoji="1" lang="en-US" altLang="zh-CN" sz="2400" b="0" i="1" smtClean="0">
                        <a:latin typeface="Cambria Math" panose="02040503050406030204" pitchFamily="18" charset="0"/>
                        <a:ea typeface="+mn-ea"/>
                      </a:rPr>
                      <m:t>=</m:t>
                    </m:r>
                    <m:r>
                      <m:rPr>
                        <m:sty m:val="p"/>
                      </m:rPr>
                      <a:rPr kumimoji="1" lang="el-GR" altLang="zh-CN" sz="2400" i="1">
                        <a:latin typeface="Cambria Math" panose="02040503050406030204" pitchFamily="18" charset="0"/>
                        <a:ea typeface="+mn-ea"/>
                      </a:rPr>
                      <m:t>Φ</m:t>
                    </m:r>
                    <m:d>
                      <m:dPr>
                        <m:ctrlPr>
                          <a:rPr kumimoji="1" lang="el-GR" altLang="zh-CN" sz="2400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dPr>
                      <m:e>
                        <m:d>
                          <m:dPr>
                            <m:begChr m:val="["/>
                            <m:endChr m:val="]"/>
                            <m:ctrlPr>
                              <a:rPr kumimoji="1" lang="el-GR" altLang="zh-CN" sz="2400" i="1"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kumimoji="1" lang="el-GR" altLang="zh-CN" sz="2400" i="1">
                                    <a:latin typeface="Cambria Math" panose="02040503050406030204" pitchFamily="18" charset="0"/>
                                    <a:ea typeface="+mn-ea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kumimoji="1" lang="el-GR" altLang="zh-CN" sz="2400" i="1">
                                          <a:latin typeface="Cambria Math" panose="02040503050406030204" pitchFamily="18" charset="0"/>
                                          <a:ea typeface="+mn-ea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sz="2400" i="1">
                                          <a:latin typeface="Cambria Math" panose="02040503050406030204" pitchFamily="18" charset="0"/>
                                          <a:ea typeface="+mn-ea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zh-CN" sz="2400" i="1">
                                          <a:latin typeface="Cambria Math" panose="02040503050406030204" pitchFamily="18" charset="0"/>
                                          <a:ea typeface="+mn-ea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kumimoji="1" lang="el-GR" altLang="zh-CN" sz="2400" i="1">
                                          <a:latin typeface="Cambria Math" panose="02040503050406030204" pitchFamily="18" charset="0"/>
                                          <a:ea typeface="+mn-ea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sz="2400" i="1">
                                          <a:latin typeface="Cambria Math" panose="02040503050406030204" pitchFamily="18" charset="0"/>
                                          <a:ea typeface="+mn-ea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zh-CN" sz="2400" i="1">
                                          <a:latin typeface="Cambria Math" panose="02040503050406030204" pitchFamily="18" charset="0"/>
                                          <a:ea typeface="+mn-ea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</m:e>
                    </m:d>
                    <m:r>
                      <a:rPr kumimoji="1" lang="en-US" altLang="zh-CN" sz="2400" b="0" i="1" smtClean="0">
                        <a:latin typeface="Cambria Math" panose="02040503050406030204" pitchFamily="18" charset="0"/>
                        <a:ea typeface="+mn-ea"/>
                      </a:rPr>
                      <m:t>+</m:t>
                    </m:r>
                    <m:r>
                      <m:rPr>
                        <m:sty m:val="p"/>
                      </m:rPr>
                      <a:rPr kumimoji="1" lang="el-GR" altLang="zh-CN" sz="2400" i="1">
                        <a:latin typeface="Cambria Math" panose="02040503050406030204" pitchFamily="18" charset="0"/>
                        <a:ea typeface="+mn-ea"/>
                      </a:rPr>
                      <m:t>Φ</m:t>
                    </m:r>
                    <m:d>
                      <m:dPr>
                        <m:ctrlPr>
                          <a:rPr kumimoji="1" lang="el-GR" altLang="zh-CN" sz="2400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dPr>
                      <m:e>
                        <m:d>
                          <m:dPr>
                            <m:begChr m:val="["/>
                            <m:endChr m:val="]"/>
                            <m:ctrlPr>
                              <a:rPr kumimoji="1" lang="en-US" altLang="zh-CN" sz="2400" i="1"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kumimoji="1" lang="en-US" altLang="zh-CN" sz="2400" i="1">
                                    <a:latin typeface="Cambria Math" panose="02040503050406030204" pitchFamily="18" charset="0"/>
                                    <a:ea typeface="+mn-ea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kumimoji="1" lang="en-US" altLang="zh-CN" sz="2400" i="1">
                                          <a:latin typeface="Cambria Math" panose="02040503050406030204" pitchFamily="18" charset="0"/>
                                          <a:ea typeface="+mn-ea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sz="2400" i="1">
                                          <a:latin typeface="Cambria Math" panose="02040503050406030204" pitchFamily="18" charset="0"/>
                                          <a:ea typeface="+mn-ea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kumimoji="1" lang="en-US" altLang="zh-CN" sz="2400" i="1">
                                          <a:latin typeface="Cambria Math" panose="02040503050406030204" pitchFamily="18" charset="0"/>
                                          <a:ea typeface="+mn-ea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kumimoji="1" lang="en-US" altLang="zh-CN" sz="2400" i="1">
                                          <a:latin typeface="Cambria Math" panose="02040503050406030204" pitchFamily="18" charset="0"/>
                                          <a:ea typeface="+mn-ea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sz="2400" i="1">
                                          <a:latin typeface="Cambria Math" panose="02040503050406030204" pitchFamily="18" charset="0"/>
                                          <a:ea typeface="+mn-ea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kumimoji="1" lang="en-US" altLang="zh-CN" sz="2400" i="1">
                                          <a:latin typeface="Cambria Math" panose="02040503050406030204" pitchFamily="18" charset="0"/>
                                          <a:ea typeface="+mn-ea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</m:e>
                    </m:d>
                  </m:oMath>
                </a14:m>
                <a:endParaRPr kumimoji="1" lang="en-US" altLang="zh-CN" sz="2400" b="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 algn="just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l-GR" altLang="zh-CN" sz="2400" i="1">
                        <a:latin typeface="Cambria Math" panose="02040503050406030204" pitchFamily="18" charset="0"/>
                        <a:ea typeface="+mn-ea"/>
                      </a:rPr>
                      <m:t>Φ</m:t>
                    </m:r>
                    <m:d>
                      <m:dPr>
                        <m:ctrlPr>
                          <a:rPr kumimoji="1" lang="el-GR" altLang="zh-CN" sz="2400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dPr>
                      <m:e>
                        <m:r>
                          <a:rPr kumimoji="1" lang="el-GR" altLang="zh-CN" sz="2400" i="1" smtClean="0">
                            <a:latin typeface="Cambria Math" panose="02040503050406030204" pitchFamily="18" charset="0"/>
                            <a:ea typeface="+mn-ea"/>
                          </a:rPr>
                          <m:t>𝜆</m:t>
                        </m:r>
                        <m:d>
                          <m:dPr>
                            <m:begChr m:val="["/>
                            <m:endChr m:val="]"/>
                            <m:ctrlPr>
                              <a:rPr kumimoji="1" lang="el-GR" altLang="zh-CN" sz="2400" i="1"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kumimoji="1" lang="el-GR" altLang="zh-CN" sz="2400" i="1">
                                    <a:latin typeface="Cambria Math" panose="02040503050406030204" pitchFamily="18" charset="0"/>
                                    <a:ea typeface="+mn-ea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kumimoji="1" lang="el-GR" altLang="zh-CN" sz="2400" i="1">
                                          <a:latin typeface="Cambria Math" panose="02040503050406030204" pitchFamily="18" charset="0"/>
                                          <a:ea typeface="+mn-ea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sz="2400" i="1">
                                          <a:latin typeface="Cambria Math" panose="02040503050406030204" pitchFamily="18" charset="0"/>
                                          <a:ea typeface="+mn-ea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zh-CN" sz="2400" i="1">
                                          <a:latin typeface="Cambria Math" panose="02040503050406030204" pitchFamily="18" charset="0"/>
                                          <a:ea typeface="+mn-ea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kumimoji="1" lang="el-GR" altLang="zh-CN" sz="2400" i="1">
                                          <a:latin typeface="Cambria Math" panose="02040503050406030204" pitchFamily="18" charset="0"/>
                                          <a:ea typeface="+mn-ea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sz="2400" i="1">
                                          <a:latin typeface="Cambria Math" panose="02040503050406030204" pitchFamily="18" charset="0"/>
                                          <a:ea typeface="+mn-ea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zh-CN" sz="2400" i="1">
                                          <a:latin typeface="Cambria Math" panose="02040503050406030204" pitchFamily="18" charset="0"/>
                                          <a:ea typeface="+mn-ea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</m:e>
                    </m:d>
                    <m:r>
                      <a:rPr kumimoji="1" lang="en-US" altLang="zh-CN" sz="2400" b="0" i="1" smtClean="0">
                        <a:latin typeface="Cambria Math" panose="02040503050406030204" pitchFamily="18" charset="0"/>
                        <a:ea typeface="+mn-ea"/>
                      </a:rPr>
                      <m:t>=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  <a:ea typeface="+mn-ea"/>
                      </a:rPr>
                      <m:t>𝜆</m:t>
                    </m:r>
                    <m:sSub>
                      <m:sSubPr>
                        <m:ctrlPr>
                          <a:rPr kumimoji="1" lang="en-US" altLang="zh-CN" sz="2400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kumimoji="1" lang="zh-CN" altLang="en-US" sz="2400" b="0" i="1" smtClean="0">
                            <a:latin typeface="Cambria Math" panose="02040503050406030204" pitchFamily="18" charset="0"/>
                            <a:ea typeface="+mn-ea"/>
                          </a:rPr>
                          <m:t> </m:t>
                        </m:r>
                        <m:r>
                          <a:rPr kumimoji="1" lang="en-US" altLang="zh-CN" sz="2400" i="1">
                            <a:latin typeface="Cambria Math" panose="02040503050406030204" pitchFamily="18" charset="0"/>
                            <a:ea typeface="+mn-ea"/>
                          </a:rPr>
                          <m:t>𝑥</m:t>
                        </m:r>
                      </m:e>
                      <m:sub>
                        <m:r>
                          <a:rPr kumimoji="1" lang="en-US" altLang="zh-CN" sz="2400" i="1">
                            <a:latin typeface="Cambria Math" panose="02040503050406030204" pitchFamily="18" charset="0"/>
                            <a:ea typeface="+mn-ea"/>
                          </a:rPr>
                          <m:t>1</m:t>
                        </m:r>
                      </m:sub>
                    </m:sSub>
                    <m:r>
                      <a:rPr kumimoji="1" lang="en-US" altLang="zh-CN" sz="2400" b="0" i="1" smtClean="0">
                        <a:latin typeface="Cambria Math" panose="02040503050406030204" pitchFamily="18" charset="0"/>
                        <a:ea typeface="+mn-ea"/>
                      </a:rPr>
                      <m:t>+</m:t>
                    </m:r>
                    <m:r>
                      <a:rPr kumimoji="1" lang="en-US" altLang="zh-CN" sz="2400" i="1">
                        <a:latin typeface="Cambria Math" panose="02040503050406030204" pitchFamily="18" charset="0"/>
                        <a:ea typeface="+mn-ea"/>
                      </a:rPr>
                      <m:t>𝜆</m:t>
                    </m:r>
                    <m:sSub>
                      <m:sSubPr>
                        <m:ctrlPr>
                          <a:rPr kumimoji="1" lang="en-US" altLang="zh-CN" sz="2400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  <a:ea typeface="+mn-ea"/>
                          </a:rPr>
                          <m:t>𝑖</m:t>
                        </m:r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  <a:ea typeface="+mn-ea"/>
                          </a:rPr>
                          <m:t> </m:t>
                        </m:r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  <a:ea typeface="+mn-ea"/>
                          </a:rPr>
                          <m:t>𝑥</m:t>
                        </m:r>
                      </m:e>
                      <m:sub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  <a:ea typeface="+mn-ea"/>
                          </a:rPr>
                          <m:t>2</m:t>
                        </m:r>
                      </m:sub>
                    </m:sSub>
                    <m:r>
                      <a:rPr kumimoji="1" lang="en-US" altLang="zh-CN" sz="2400" b="0" i="1" smtClean="0">
                        <a:latin typeface="Cambria Math" panose="02040503050406030204" pitchFamily="18" charset="0"/>
                        <a:ea typeface="+mn-ea"/>
                      </a:rPr>
                      <m:t>=</m:t>
                    </m:r>
                    <m:r>
                      <a:rPr kumimoji="1" lang="en-US" altLang="zh-CN" sz="2400" i="1">
                        <a:latin typeface="Cambria Math" panose="02040503050406030204" pitchFamily="18" charset="0"/>
                        <a:ea typeface="+mn-ea"/>
                      </a:rPr>
                      <m:t>𝜆</m:t>
                    </m:r>
                    <m:d>
                      <m:dPr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sz="2400" i="1"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kumimoji="1" lang="en-US" altLang="zh-CN" sz="2400" i="1">
                                <a:latin typeface="Cambria Math" panose="02040503050406030204" pitchFamily="18" charset="0"/>
                                <a:ea typeface="+mn-ea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CN" sz="2400" i="1">
                                <a:latin typeface="Cambria Math" panose="02040503050406030204" pitchFamily="18" charset="0"/>
                                <a:ea typeface="+mn-ea"/>
                              </a:rPr>
                              <m:t>1</m:t>
                            </m:r>
                          </m:sub>
                        </m:sSub>
                        <m:r>
                          <a:rPr kumimoji="1" lang="en-US" altLang="zh-CN" sz="2400" i="1">
                            <a:latin typeface="Cambria Math" panose="02040503050406030204" pitchFamily="18" charset="0"/>
                            <a:ea typeface="+mn-ea"/>
                          </a:rPr>
                          <m:t>+</m:t>
                        </m:r>
                        <m:sSub>
                          <m:sSubPr>
                            <m:ctrlPr>
                              <a:rPr kumimoji="1" lang="en-US" altLang="zh-CN" sz="2400" i="1"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kumimoji="1" lang="en-US" altLang="zh-CN" sz="2400" i="1">
                                <a:latin typeface="Cambria Math" panose="02040503050406030204" pitchFamily="18" charset="0"/>
                                <a:ea typeface="+mn-ea"/>
                              </a:rPr>
                              <m:t>𝑖</m:t>
                            </m:r>
                            <m:r>
                              <a:rPr kumimoji="1" lang="en-US" altLang="zh-CN" sz="2400" i="1">
                                <a:latin typeface="Cambria Math" panose="02040503050406030204" pitchFamily="18" charset="0"/>
                                <a:ea typeface="+mn-ea"/>
                              </a:rPr>
                              <m:t> </m:t>
                            </m:r>
                            <m:r>
                              <a:rPr kumimoji="1" lang="en-US" altLang="zh-CN" sz="2400" i="1">
                                <a:latin typeface="Cambria Math" panose="02040503050406030204" pitchFamily="18" charset="0"/>
                                <a:ea typeface="+mn-ea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CN" sz="2400" i="1">
                                <a:latin typeface="Cambria Math" panose="02040503050406030204" pitchFamily="18" charset="0"/>
                                <a:ea typeface="+mn-ea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kumimoji="1" lang="en-US" altLang="zh-CN" sz="2400" b="0" i="1" smtClean="0">
                        <a:latin typeface="Cambria Math" panose="02040503050406030204" pitchFamily="18" charset="0"/>
                        <a:ea typeface="+mn-ea"/>
                      </a:rPr>
                      <m:t>=</m:t>
                    </m:r>
                    <m:r>
                      <a:rPr kumimoji="1" lang="en-US" altLang="zh-CN" sz="2400" i="1">
                        <a:latin typeface="Cambria Math" panose="02040503050406030204" pitchFamily="18" charset="0"/>
                        <a:ea typeface="+mn-ea"/>
                      </a:rPr>
                      <m:t>𝜆</m:t>
                    </m:r>
                    <m:r>
                      <m:rPr>
                        <m:sty m:val="p"/>
                      </m:rPr>
                      <a:rPr kumimoji="1" lang="el-GR" altLang="zh-CN" sz="2400" i="1">
                        <a:latin typeface="Cambria Math" panose="02040503050406030204" pitchFamily="18" charset="0"/>
                        <a:ea typeface="+mn-ea"/>
                      </a:rPr>
                      <m:t>Φ</m:t>
                    </m:r>
                    <m:d>
                      <m:dPr>
                        <m:ctrlPr>
                          <a:rPr kumimoji="1" lang="el-GR" altLang="zh-CN" sz="2400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dPr>
                      <m:e>
                        <m:d>
                          <m:dPr>
                            <m:begChr m:val="["/>
                            <m:endChr m:val="]"/>
                            <m:ctrlPr>
                              <a:rPr kumimoji="1" lang="el-GR" altLang="zh-CN" sz="2400" i="1"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kumimoji="1" lang="el-GR" altLang="zh-CN" sz="2400" i="1">
                                    <a:latin typeface="Cambria Math" panose="02040503050406030204" pitchFamily="18" charset="0"/>
                                    <a:ea typeface="+mn-ea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kumimoji="1" lang="el-GR" altLang="zh-CN" sz="2400" i="1">
                                          <a:latin typeface="Cambria Math" panose="02040503050406030204" pitchFamily="18" charset="0"/>
                                          <a:ea typeface="+mn-ea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sz="2400" i="1">
                                          <a:latin typeface="Cambria Math" panose="02040503050406030204" pitchFamily="18" charset="0"/>
                                          <a:ea typeface="+mn-ea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zh-CN" sz="2400" i="1">
                                          <a:latin typeface="Cambria Math" panose="02040503050406030204" pitchFamily="18" charset="0"/>
                                          <a:ea typeface="+mn-ea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kumimoji="1" lang="el-GR" altLang="zh-CN" sz="2400" i="1">
                                          <a:latin typeface="Cambria Math" panose="02040503050406030204" pitchFamily="18" charset="0"/>
                                          <a:ea typeface="+mn-ea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sz="2400" i="1">
                                          <a:latin typeface="Cambria Math" panose="02040503050406030204" pitchFamily="18" charset="0"/>
                                          <a:ea typeface="+mn-ea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zh-CN" sz="2400" i="1">
                                          <a:latin typeface="Cambria Math" panose="02040503050406030204" pitchFamily="18" charset="0"/>
                                          <a:ea typeface="+mn-ea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</m:e>
                    </m:d>
                  </m:oMath>
                </a14:m>
                <a:endParaRPr kumimoji="1" lang="en-US" altLang="zh-CN" sz="2400" b="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2924" y="1244600"/>
                <a:ext cx="8338152" cy="3096627"/>
              </a:xfrm>
              <a:blipFill rotWithShape="1">
                <a:blip r:embed="rId3"/>
                <a:stretch>
                  <a:fillRect l="-4" r="4" b="-189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线性空间，映射复合与加法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340768"/>
                <a:ext cx="8229600" cy="3528392"/>
              </a:xfrm>
            </p:spPr>
            <p:txBody>
              <a:bodyPr/>
              <a:lstStyle/>
              <a:p>
                <a:pPr algn="just">
                  <a:spcBef>
                    <a:spcPts val="0"/>
                  </a:spcBef>
                </a:pPr>
                <a:r>
                  <a:rPr kumimoji="1" lang="zh-CN" altLang="en-US" sz="2400" b="1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定理</a:t>
                </a:r>
                <a:r>
                  <a:rPr kumimoji="1" lang="en-US" altLang="zh-CN" sz="2400" b="1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.</a:t>
                </a:r>
                <a:r>
                  <a:rPr kumimoji="1" lang="en-US" altLang="zh-CN" sz="24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kumimoji="1" lang="zh-CN" altLang="en-US" sz="24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有限维向量空间</a:t>
                </a:r>
                <a14:m>
                  <m:oMath xmlns:m="http://schemas.openxmlformats.org/officeDocument/2006/math">
                    <m:r>
                      <a:rPr kumimoji="1" lang="en-US" altLang="zh-CN" sz="2400" b="0" i="1" smtClean="0">
                        <a:latin typeface="Cambria Math" panose="02040503050406030204" pitchFamily="18" charset="0"/>
                        <a:ea typeface="+mn-ea"/>
                      </a:rPr>
                      <m:t>𝑉</m:t>
                    </m:r>
                  </m:oMath>
                </a14:m>
                <a:r>
                  <a:rPr kumimoji="1" lang="zh-CN" altLang="en-US" sz="24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与</a:t>
                </a:r>
                <a14:m>
                  <m:oMath xmlns:m="http://schemas.openxmlformats.org/officeDocument/2006/math">
                    <m:r>
                      <a:rPr kumimoji="1" lang="en-US" altLang="zh-CN" sz="2400" b="0" i="1" smtClean="0">
                        <a:latin typeface="Cambria Math" panose="02040503050406030204" pitchFamily="18" charset="0"/>
                        <a:ea typeface="+mn-ea"/>
                      </a:rPr>
                      <m:t>𝑊</m:t>
                    </m:r>
                  </m:oMath>
                </a14:m>
                <a:r>
                  <a:rPr kumimoji="1" lang="zh-CN" altLang="en-US" sz="24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是同构的当且仅当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1" lang="en-US" altLang="zh-CN" sz="2400" b="0" i="0" smtClean="0">
                            <a:latin typeface="Cambria Math" panose="02040503050406030204" pitchFamily="18" charset="0"/>
                            <a:ea typeface="+mn-ea"/>
                          </a:rPr>
                          <m:t>dim</m:t>
                        </m:r>
                      </m:fName>
                      <m:e>
                        <m:d>
                          <m:dPr>
                            <m:ctrlPr>
                              <a:rPr kumimoji="1" lang="en-US" altLang="zh-CN" sz="2400" b="0" i="1" smtClean="0"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dPr>
                          <m:e>
                            <m:r>
                              <a:rPr kumimoji="1" lang="en-US" altLang="zh-CN" sz="2400" b="0" i="1" smtClean="0">
                                <a:latin typeface="Cambria Math" panose="02040503050406030204" pitchFamily="18" charset="0"/>
                                <a:ea typeface="+mn-ea"/>
                              </a:rPr>
                              <m:t>𝑉</m:t>
                            </m:r>
                          </m:e>
                        </m:d>
                      </m:e>
                    </m:func>
                    <m:r>
                      <a:rPr kumimoji="1" lang="en-US" altLang="zh-CN" sz="2400" b="0" i="1" smtClean="0">
                        <a:latin typeface="Cambria Math" panose="02040503050406030204" pitchFamily="18" charset="0"/>
                        <a:ea typeface="+mn-ea"/>
                      </a:rPr>
                      <m:t>=</m:t>
                    </m:r>
                    <m:func>
                      <m:funcPr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1" lang="en-US" altLang="zh-CN" sz="2400" b="0" i="0" smtClean="0">
                            <a:latin typeface="Cambria Math" panose="02040503050406030204" pitchFamily="18" charset="0"/>
                            <a:ea typeface="+mn-ea"/>
                          </a:rPr>
                          <m:t>dim</m:t>
                        </m:r>
                      </m:fName>
                      <m:e>
                        <m:d>
                          <m:dPr>
                            <m:ctrlPr>
                              <a:rPr kumimoji="1" lang="en-US" altLang="zh-CN" sz="2400" b="0" i="1" smtClean="0"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dPr>
                          <m:e>
                            <m:r>
                              <a:rPr kumimoji="1" lang="en-US" altLang="zh-CN" sz="2400" b="0" i="1" smtClean="0">
                                <a:latin typeface="Cambria Math" panose="02040503050406030204" pitchFamily="18" charset="0"/>
                                <a:ea typeface="+mn-ea"/>
                              </a:rPr>
                              <m:t>𝑊</m:t>
                            </m:r>
                          </m:e>
                        </m:d>
                      </m:e>
                    </m:func>
                  </m:oMath>
                </a14:m>
                <a:r>
                  <a:rPr kumimoji="1" lang="zh-CN" altLang="en-US" sz="24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。</a:t>
                </a:r>
              </a:p>
              <a:p>
                <a:pPr lvl="1" algn="just">
                  <a:spcBef>
                    <a:spcPts val="0"/>
                  </a:spcBef>
                </a:pPr>
                <a:r>
                  <a:rPr kumimoji="1" lang="zh-CN" altLang="en-US" sz="24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由此可以看出线性空间的结构相当简单，仅由维数决定。</a:t>
                </a:r>
              </a:p>
              <a:p>
                <a:pPr algn="just">
                  <a:spcBef>
                    <a:spcPts val="0"/>
                  </a:spcBef>
                </a:pPr>
                <a:r>
                  <a:rPr kumimoji="1" lang="zh-CN" altLang="en-US" sz="24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  <a:sym typeface="+mn-ea"/>
                  </a:rPr>
                  <a:t>考虑向量空间</a:t>
                </a:r>
                <a14:m>
                  <m:oMath xmlns:m="http://schemas.openxmlformats.org/officeDocument/2006/math">
                    <m:r>
                      <a:rPr kumimoji="1" lang="en-US" altLang="zh-CN" sz="2400" b="0" i="1" smtClean="0">
                        <a:latin typeface="Cambria Math" panose="02040503050406030204" pitchFamily="18" charset="0"/>
                        <a:ea typeface="+mn-ea"/>
                      </a:rPr>
                      <m:t>𝑉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  <a:ea typeface="+mn-ea"/>
                      </a:rPr>
                      <m:t>, 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  <a:ea typeface="+mn-ea"/>
                      </a:rPr>
                      <m:t>𝑊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  <a:ea typeface="+mn-ea"/>
                      </a:rPr>
                      <m:t>, 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  <a:ea typeface="+mn-ea"/>
                      </a:rPr>
                      <m:t>𝑋</m:t>
                    </m:r>
                  </m:oMath>
                </a14:m>
                <a:r>
                  <a:rPr kumimoji="1" lang="zh-CN" altLang="en-US" sz="24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  <a:sym typeface="+mn-ea"/>
                  </a:rPr>
                  <a:t>，则：</a:t>
                </a:r>
                <a:endParaRPr kumimoji="1" lang="en-US" altLang="zh-CN" sz="24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 lvl="1" algn="just">
                  <a:spcBef>
                    <a:spcPts val="0"/>
                  </a:spcBef>
                </a:pPr>
                <a:r>
                  <a:rPr kumimoji="1" lang="zh-CN" altLang="en-US" sz="24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  <a:sym typeface="+mn-ea"/>
                  </a:rPr>
                  <a:t>对线性映射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l-GR" altLang="zh-CN" sz="2400" i="1">
                        <a:latin typeface="Cambria Math" panose="02040503050406030204" pitchFamily="18" charset="0"/>
                        <a:ea typeface="+mn-ea"/>
                      </a:rPr>
                      <m:t>Φ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  <a:ea typeface="+mn-ea"/>
                      </a:rPr>
                      <m:t> :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  <a:ea typeface="+mn-ea"/>
                      </a:rPr>
                      <m:t>𝑉</m:t>
                    </m:r>
                    <m:r>
                      <a:rPr kumimoji="1" lang="en-US" altLang="zh-CN" sz="2400" i="1">
                        <a:latin typeface="Cambria Math" panose="02040503050406030204" pitchFamily="18" charset="0"/>
                        <a:ea typeface="+mn-ea"/>
                      </a:rPr>
                      <m:t>→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  <a:ea typeface="+mn-ea"/>
                      </a:rPr>
                      <m:t>𝑊</m:t>
                    </m:r>
                  </m:oMath>
                </a14:m>
                <a:r>
                  <a:rPr kumimoji="1" lang="zh-CN" altLang="en-US" sz="24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  <a:sym typeface="+mn-ea"/>
                  </a:rPr>
                  <a:t>，以及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l-GR" altLang="zh-CN" sz="2400" i="1" smtClean="0">
                        <a:latin typeface="Cambria Math" panose="02040503050406030204" pitchFamily="18" charset="0"/>
                        <a:ea typeface="+mn-ea"/>
                      </a:rPr>
                      <m:t>Ψ</m:t>
                    </m:r>
                    <m:r>
                      <a:rPr kumimoji="1" lang="en-US" altLang="zh-CN" sz="2400" i="1">
                        <a:latin typeface="Cambria Math" panose="02040503050406030204" pitchFamily="18" charset="0"/>
                        <a:ea typeface="+mn-ea"/>
                      </a:rPr>
                      <m:t> :</m:t>
                    </m:r>
                    <m:r>
                      <a:rPr kumimoji="1" lang="en-US" altLang="zh-CN" sz="2400" i="1">
                        <a:latin typeface="Cambria Math" panose="02040503050406030204" pitchFamily="18" charset="0"/>
                        <a:ea typeface="+mn-ea"/>
                      </a:rPr>
                      <m:t>𝑊</m:t>
                    </m:r>
                    <m:r>
                      <a:rPr kumimoji="1" lang="en-US" altLang="zh-CN" sz="2400" i="1">
                        <a:latin typeface="Cambria Math" panose="02040503050406030204" pitchFamily="18" charset="0"/>
                        <a:ea typeface="+mn-ea"/>
                      </a:rPr>
                      <m:t>→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  <a:ea typeface="+mn-ea"/>
                      </a:rPr>
                      <m:t>𝑋</m:t>
                    </m:r>
                  </m:oMath>
                </a14:m>
                <a:r>
                  <a:rPr kumimoji="1" lang="zh-CN" altLang="en-US" sz="24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  <a:sym typeface="+mn-ea"/>
                  </a:rPr>
                  <a:t>，复合映射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l-GR" altLang="zh-CN" sz="2400" i="1">
                        <a:latin typeface="Cambria Math" panose="02040503050406030204" pitchFamily="18" charset="0"/>
                        <a:ea typeface="+mn-ea"/>
                      </a:rPr>
                      <m:t>Ψ</m:t>
                    </m:r>
                    <m:r>
                      <a:rPr kumimoji="1" lang="zh-CN" altLang="en-US" sz="2400" b="0" i="1" smtClean="0">
                        <a:latin typeface="Cambria Math" panose="02040503050406030204" pitchFamily="18" charset="0"/>
                        <a:ea typeface="+mn-ea"/>
                      </a:rPr>
                      <m:t>∘</m:t>
                    </m:r>
                    <m:r>
                      <m:rPr>
                        <m:sty m:val="p"/>
                      </m:rPr>
                      <a:rPr kumimoji="1" lang="el-GR" altLang="zh-CN" sz="2400" i="1">
                        <a:latin typeface="Cambria Math" panose="02040503050406030204" pitchFamily="18" charset="0"/>
                        <a:ea typeface="+mn-ea"/>
                      </a:rPr>
                      <m:t>Φ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  <a:ea typeface="+mn-ea"/>
                      </a:rPr>
                      <m:t> :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  <a:ea typeface="+mn-ea"/>
                      </a:rPr>
                      <m:t>𝑉</m:t>
                    </m:r>
                    <m:r>
                      <a:rPr kumimoji="1" lang="en-US" altLang="zh-CN" sz="2400" i="1">
                        <a:latin typeface="Cambria Math" panose="02040503050406030204" pitchFamily="18" charset="0"/>
                        <a:ea typeface="+mn-ea"/>
                      </a:rPr>
                      <m:t>→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  <a:ea typeface="+mn-ea"/>
                      </a:rPr>
                      <m:t>𝑋</m:t>
                    </m:r>
                  </m:oMath>
                </a14:m>
                <a:r>
                  <a:rPr kumimoji="1" lang="zh-CN" altLang="en-US" sz="24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  <a:sym typeface="+mn-ea"/>
                  </a:rPr>
                  <a:t>也是线性的；</a:t>
                </a:r>
                <a:endParaRPr kumimoji="1" lang="en-US" altLang="zh-CN" sz="24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 lvl="1" algn="just">
                  <a:spcBef>
                    <a:spcPts val="0"/>
                  </a:spcBef>
                </a:pPr>
                <a:r>
                  <a:rPr kumimoji="1" lang="zh-CN" altLang="en-US" sz="24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  <a:sym typeface="+mn-ea"/>
                  </a:rPr>
                  <a:t>如果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l-GR" altLang="zh-CN" sz="2400" i="1">
                        <a:latin typeface="Cambria Math" panose="02040503050406030204" pitchFamily="18" charset="0"/>
                        <a:ea typeface="+mn-ea"/>
                      </a:rPr>
                      <m:t>Φ</m:t>
                    </m:r>
                    <m:r>
                      <a:rPr kumimoji="1" lang="en-US" altLang="zh-CN" sz="2400" i="1">
                        <a:latin typeface="Cambria Math" panose="02040503050406030204" pitchFamily="18" charset="0"/>
                        <a:ea typeface="+mn-ea"/>
                      </a:rPr>
                      <m:t> :</m:t>
                    </m:r>
                    <m:r>
                      <a:rPr kumimoji="1" lang="en-US" altLang="zh-CN" sz="2400" i="1">
                        <a:latin typeface="Cambria Math" panose="02040503050406030204" pitchFamily="18" charset="0"/>
                        <a:ea typeface="+mn-ea"/>
                      </a:rPr>
                      <m:t>𝑉</m:t>
                    </m:r>
                    <m:r>
                      <a:rPr kumimoji="1" lang="en-US" altLang="zh-CN" sz="2400" i="1">
                        <a:latin typeface="Cambria Math" panose="02040503050406030204" pitchFamily="18" charset="0"/>
                        <a:ea typeface="+mn-ea"/>
                      </a:rPr>
                      <m:t>→</m:t>
                    </m:r>
                    <m:r>
                      <a:rPr kumimoji="1" lang="en-US" altLang="zh-CN" sz="2400" i="1">
                        <a:latin typeface="Cambria Math" panose="02040503050406030204" pitchFamily="18" charset="0"/>
                        <a:ea typeface="+mn-ea"/>
                      </a:rPr>
                      <m:t>𝑊</m:t>
                    </m:r>
                  </m:oMath>
                </a14:m>
                <a:r>
                  <a:rPr kumimoji="1" lang="zh-CN" altLang="en-US" sz="24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  <a:sym typeface="+mn-ea"/>
                  </a:rPr>
                  <a:t>，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l-GR" altLang="zh-CN" sz="2400" i="1">
                        <a:latin typeface="Cambria Math" panose="02040503050406030204" pitchFamily="18" charset="0"/>
                        <a:ea typeface="+mn-ea"/>
                      </a:rPr>
                      <m:t>Ψ</m:t>
                    </m:r>
                    <m:r>
                      <a:rPr kumimoji="1" lang="en-US" altLang="zh-CN" sz="2400" i="1">
                        <a:latin typeface="Cambria Math" panose="02040503050406030204" pitchFamily="18" charset="0"/>
                        <a:ea typeface="+mn-ea"/>
                      </a:rPr>
                      <m:t> :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  <a:ea typeface="+mn-ea"/>
                      </a:rPr>
                      <m:t>𝑉</m:t>
                    </m:r>
                    <m:r>
                      <a:rPr kumimoji="1" lang="en-US" altLang="zh-CN" sz="2400" i="1">
                        <a:latin typeface="Cambria Math" panose="02040503050406030204" pitchFamily="18" charset="0"/>
                        <a:ea typeface="+mn-ea"/>
                      </a:rPr>
                      <m:t>→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  <a:ea typeface="+mn-ea"/>
                      </a:rPr>
                      <m:t>𝑊</m:t>
                    </m:r>
                  </m:oMath>
                </a14:m>
                <a:r>
                  <a:rPr kumimoji="1" lang="zh-CN" altLang="en-US" sz="24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  <a:sym typeface="+mn-ea"/>
                  </a:rPr>
                  <a:t>都是线性的，那么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l-GR" altLang="zh-CN" sz="2400" i="1">
                        <a:latin typeface="Cambria Math" panose="02040503050406030204" pitchFamily="18" charset="0"/>
                        <a:ea typeface="+mn-ea"/>
                      </a:rPr>
                      <m:t>Φ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  <a:ea typeface="+mn-ea"/>
                      </a:rPr>
                      <m:t>+</m:t>
                    </m:r>
                    <m:r>
                      <m:rPr>
                        <m:sty m:val="p"/>
                      </m:rPr>
                      <a:rPr kumimoji="1" lang="el-GR" altLang="zh-CN" sz="2400" i="1">
                        <a:latin typeface="Cambria Math" panose="02040503050406030204" pitchFamily="18" charset="0"/>
                        <a:ea typeface="+mn-ea"/>
                      </a:rPr>
                      <m:t>Ψ</m:t>
                    </m:r>
                  </m:oMath>
                </a14:m>
                <a:r>
                  <a:rPr kumimoji="1" lang="zh-CN" altLang="en-US" sz="24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  <a:sym typeface="+mn-ea"/>
                  </a:rPr>
                  <a:t> 以及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l-GR" altLang="zh-CN" sz="2400" i="1" smtClean="0">
                        <a:latin typeface="Cambria Math" panose="02040503050406030204" pitchFamily="18" charset="0"/>
                        <a:ea typeface="+mn-ea"/>
                      </a:rPr>
                      <m:t>λ</m:t>
                    </m:r>
                    <m:r>
                      <m:rPr>
                        <m:sty m:val="p"/>
                      </m:rPr>
                      <a:rPr kumimoji="1" lang="el-GR" altLang="zh-CN" sz="2400" i="1">
                        <a:latin typeface="Cambria Math" panose="02040503050406030204" pitchFamily="18" charset="0"/>
                        <a:ea typeface="+mn-ea"/>
                      </a:rPr>
                      <m:t>Φ</m:t>
                    </m:r>
                  </m:oMath>
                </a14:m>
                <a:r>
                  <a:rPr kumimoji="1" lang="zh-CN" altLang="en-US" sz="24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  <a:sym typeface="+mn-ea"/>
                  </a:rPr>
                  <a:t>，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l-GR" altLang="zh-CN" sz="2400" i="1">
                        <a:latin typeface="Cambria Math" panose="02040503050406030204" pitchFamily="18" charset="0"/>
                        <a:ea typeface="+mn-ea"/>
                      </a:rPr>
                      <m:t>λ</m:t>
                    </m:r>
                    <m:r>
                      <a:rPr kumimoji="1" lang="el-GR" altLang="zh-CN" sz="2400" i="1" smtClean="0">
                        <a:latin typeface="Cambria Math" panose="02040503050406030204" pitchFamily="18" charset="0"/>
                        <a:ea typeface="+mn-ea"/>
                      </a:rPr>
                      <m:t>∈</m:t>
                    </m:r>
                    <m:r>
                      <a:rPr kumimoji="1" lang="el-GR" altLang="zh-CN" sz="2400" i="1" smtClean="0">
                        <a:latin typeface="Cambria Math" panose="02040503050406030204" pitchFamily="18" charset="0"/>
                        <a:ea typeface="+mn-ea"/>
                      </a:rPr>
                      <m:t>ℝ</m:t>
                    </m:r>
                  </m:oMath>
                </a14:m>
                <a:r>
                  <a:rPr kumimoji="1" lang="zh-CN" altLang="en-US" sz="24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  <a:sym typeface="+mn-ea"/>
                  </a:rPr>
                  <a:t>，都是线性的。</a:t>
                </a:r>
                <a:endParaRPr kumimoji="1" lang="en-US" altLang="zh-CN" sz="24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340768"/>
                <a:ext cx="8229600" cy="3528392"/>
              </a:xfrm>
              <a:blipFill rotWithShape="1">
                <a:blip r:embed="rId3"/>
                <a:stretch>
                  <a:fillRect t="-8" b="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标准坐标基（回忆）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579640" y="1412776"/>
                <a:ext cx="7992888" cy="36924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zh-CN" altLang="en-US" sz="2400" dirty="0"/>
                  <a:t>标准坐标向量</a:t>
                </a:r>
                <a:r>
                  <a:rPr lang="en-US" altLang="zh-CN" sz="2400" dirty="0"/>
                  <a:t>.</a:t>
                </a:r>
                <a:r>
                  <a:rPr lang="zh-CN" altLang="en-US" sz="24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zh-CN" altLang="en-US" sz="2400" b="0" dirty="0"/>
                  <a:t>中标准坐标向量是</a:t>
                </a: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sz="2400" b="0" dirty="0"/>
                  <a:t>个向量</a:t>
                </a:r>
                <a:endParaRPr lang="en-US" altLang="zh-CN" sz="2400" b="0" dirty="0"/>
              </a:p>
              <a:p>
                <a:pPr algn="just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⋮</m:t>
                            </m:r>
                          </m:e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altLang="zh-CN" sz="2400" b="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 b="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sz="2400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sz="2400" b="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US" altLang="zh-CN" sz="24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⋮</m:t>
                            </m:r>
                          </m:e>
                          <m:e>
                            <m:r>
                              <a:rPr lang="en-US" altLang="zh-CN" sz="24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n-US" altLang="zh-CN" sz="24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altLang="zh-CN" sz="2400" b="0" dirty="0"/>
                  <a:t>, …,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zh-CN" sz="2400" b="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sz="2400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sz="2400" b="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n-US" altLang="zh-CN" sz="2400" b="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n-US" altLang="zh-CN" sz="24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⋮</m:t>
                            </m:r>
                          </m:e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US" altLang="zh-CN" sz="24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altLang="zh-CN" sz="2400" b="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sz="2400" b="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sz="2400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sz="2400" b="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n-US" altLang="zh-CN" sz="2400" b="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n-US" altLang="zh-CN" sz="24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⋮</m:t>
                            </m:r>
                          </m:e>
                          <m:e>
                            <m:r>
                              <a:rPr lang="en-US" altLang="zh-CN" sz="24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e>
                        </m:eqArr>
                      </m:e>
                    </m:d>
                  </m:oMath>
                </a14:m>
                <a:endParaRPr lang="en-US" altLang="zh-CN" sz="2400" b="0" dirty="0"/>
              </a:p>
              <a:p>
                <a:pPr algn="just"/>
                <a:endParaRPr lang="en-US" altLang="zh-CN" sz="2400" b="0" i="1" dirty="0">
                  <a:latin typeface="Cambria Math" panose="02040503050406030204" pitchFamily="18" charset="0"/>
                </a:endParaRPr>
              </a:p>
              <a:p>
                <a:pPr algn="just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2400" b="0" dirty="0"/>
                  <a:t>的第</a:t>
                </a: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zh-CN" altLang="en-US" sz="2400" b="0" dirty="0"/>
                  <a:t>个项等于</a:t>
                </a:r>
                <a:r>
                  <a:rPr lang="en-US" altLang="zh-CN" sz="2400" b="0" dirty="0"/>
                  <a:t>1</a:t>
                </a:r>
                <a:r>
                  <a:rPr lang="zh-CN" altLang="en-US" sz="2400" b="0" dirty="0"/>
                  <a:t>，其他项是</a:t>
                </a:r>
                <a:r>
                  <a:rPr lang="en-US" altLang="zh-CN" sz="2400" b="0" dirty="0"/>
                  <a:t>0</a:t>
                </a:r>
                <a:r>
                  <a:rPr lang="zh-CN" altLang="en-US" sz="2400" b="0" dirty="0"/>
                  <a:t>。</a:t>
                </a:r>
                <a:endParaRPr lang="en-US" altLang="zh-CN" sz="2400" b="0" dirty="0"/>
              </a:p>
              <a:p>
                <a:pPr algn="just"/>
                <a:endParaRPr lang="en-US" altLang="zh-CN" sz="2400" b="0" dirty="0"/>
              </a:p>
              <a:p>
                <a:pPr algn="just"/>
                <a:r>
                  <a:rPr lang="zh-CN" altLang="en-US" sz="2400" b="0" dirty="0"/>
                  <a:t>我们将会使用符号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400" b="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2400" b="0" dirty="0"/>
                  <a:t>, … </a:t>
                </a:r>
                <a:r>
                  <a:rPr lang="zh-CN" altLang="en-US" sz="2400" b="0" dirty="0"/>
                  <a:t>表示标准坐标向量。</a:t>
                </a:r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640" y="1412776"/>
                <a:ext cx="7992888" cy="3692421"/>
              </a:xfrm>
              <a:prstGeom prst="rect">
                <a:avLst/>
              </a:prstGeom>
              <a:blipFill rotWithShape="1">
                <a:blip r:embed="rId3"/>
                <a:stretch>
                  <a:fillRect l="-7" t="-15" b="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    3.0</a:t>
            </a:r>
            <a:r>
              <a:rPr lang="zh-CN" altLang="en-US" dirty="0"/>
              <a:t>函数概念</a:t>
            </a:r>
            <a:endParaRPr lang="en-US" sz="15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95400"/>
                <a:ext cx="8364998" cy="4038600"/>
              </a:xfrm>
            </p:spPr>
            <p:txBody>
              <a:bodyPr>
                <a:normAutofit/>
              </a:bodyPr>
              <a:lstStyle/>
              <a:p>
                <a:pPr algn="just">
                  <a:spcBef>
                    <a:spcPts val="0"/>
                  </a:spcBef>
                  <a:spcAft>
                    <a:spcPts val="0"/>
                  </a:spcAft>
                </a:pPr>
                <a:r>
                  <a:rPr lang="zh-CN" altLang="en-US" sz="2400" b="1" dirty="0">
                    <a:ea typeface="+mn-ea"/>
                    <a:cs typeface="Times New Roman" panose="02020603050405020304" pitchFamily="18" charset="0"/>
                  </a:rPr>
                  <a:t>定义</a:t>
                </a:r>
                <a:r>
                  <a:rPr lang="en-US" altLang="zh-CN" sz="2400" b="1" dirty="0">
                    <a:ea typeface="+mn-ea"/>
                    <a:cs typeface="Times New Roman" panose="02020603050405020304" pitchFamily="18" charset="0"/>
                  </a:rPr>
                  <a:t>.</a:t>
                </a:r>
                <a:r>
                  <a:rPr lang="en-US" sz="2400" b="1" dirty="0"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lang="zh-CN" altLang="en-US" sz="2400" dirty="0">
                    <a:ea typeface="+mn-ea"/>
                    <a:cs typeface="Times New Roman" panose="02020603050405020304" pitchFamily="18" charset="0"/>
                  </a:rPr>
                  <a:t>设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𝐴</m:t>
                    </m:r>
                  </m:oMath>
                </a14:m>
                <a:r>
                  <a:rPr lang="zh-CN" altLang="en-US" sz="2400" dirty="0">
                    <a:ea typeface="+mn-ea"/>
                    <a:cs typeface="Times New Roman" panose="02020603050405020304" pitchFamily="18" charset="0"/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𝐵</m:t>
                    </m:r>
                  </m:oMath>
                </a14:m>
                <a:r>
                  <a:rPr lang="zh-CN" altLang="en-US" sz="2400" dirty="0">
                    <a:ea typeface="+mn-ea"/>
                    <a:cs typeface="Times New Roman" panose="02020603050405020304" pitchFamily="18" charset="0"/>
                  </a:rPr>
                  <a:t>是非空集。从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𝐴</m:t>
                    </m:r>
                  </m:oMath>
                </a14:m>
                <a:r>
                  <a:rPr lang="zh-CN" altLang="en-US" sz="2400" dirty="0">
                    <a:ea typeface="+mn-ea"/>
                    <a:cs typeface="Times New Roman" panose="02020603050405020304" pitchFamily="18" charset="0"/>
                  </a:rPr>
                  <a:t>到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𝐵</m:t>
                    </m:r>
                  </m:oMath>
                </a14:m>
                <a:r>
                  <a:rPr lang="zh-CN" altLang="en-US" sz="2400" dirty="0">
                    <a:ea typeface="+mn-ea"/>
                    <a:cs typeface="Times New Roman" panose="02020603050405020304" pitchFamily="18" charset="0"/>
                  </a:rPr>
                  <a:t>的函数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𝑓</m:t>
                    </m:r>
                  </m:oMath>
                </a14:m>
                <a:r>
                  <a:rPr lang="zh-CN" altLang="en-US" sz="2400" dirty="0">
                    <a:ea typeface="+mn-ea"/>
                    <a:cs typeface="Times New Roman" panose="02020603050405020304" pitchFamily="18" charset="0"/>
                  </a:rPr>
                  <a:t>，表示为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𝑓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: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𝐴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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𝐵</m:t>
                    </m:r>
                  </m:oMath>
                </a14:m>
                <a:r>
                  <a:rPr lang="zh-CN" altLang="en-US" sz="2400" dirty="0">
                    <a:ea typeface="+mn-ea"/>
                    <a:cs typeface="Times New Roman" panose="02020603050405020304" pitchFamily="18" charset="0"/>
                    <a:sym typeface="Wingdings" panose="05000000000000000000" pitchFamily="2" charset="2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𝐴</m:t>
                    </m:r>
                  </m:oMath>
                </a14:m>
                <a:r>
                  <a:rPr lang="zh-CN" altLang="en-US" sz="2400" dirty="0">
                    <a:ea typeface="+mn-ea"/>
                    <a:cs typeface="Times New Roman" panose="02020603050405020304" pitchFamily="18" charset="0"/>
                    <a:sym typeface="Wingdings" panose="05000000000000000000" pitchFamily="2" charset="2"/>
                  </a:rPr>
                  <a:t>的每个元素恰好只对应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𝐵</m:t>
                    </m:r>
                  </m:oMath>
                </a14:m>
                <a:r>
                  <a:rPr lang="zh-CN" altLang="en-US" sz="2400" dirty="0">
                    <a:ea typeface="+mn-ea"/>
                    <a:cs typeface="Times New Roman" panose="02020603050405020304" pitchFamily="18" charset="0"/>
                    <a:sym typeface="Wingdings" panose="05000000000000000000" pitchFamily="2" charset="2"/>
                  </a:rPr>
                  <a:t>的一个元素，写作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𝑓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(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𝐴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)=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𝐵</m:t>
                    </m:r>
                  </m:oMath>
                </a14:m>
                <a:r>
                  <a:rPr lang="zh-CN" altLang="en-US" sz="2400" dirty="0">
                    <a:ea typeface="+mn-ea"/>
                    <a:cs typeface="Times New Roman" panose="02020603050405020304" pitchFamily="18" charset="0"/>
                    <a:sym typeface="Wingdings" panose="05000000000000000000" pitchFamily="2" charset="2"/>
                  </a:rPr>
                  <a:t>。</a:t>
                </a:r>
                <a:endParaRPr lang="en-US" altLang="zh-CN" sz="2400" dirty="0">
                  <a:ea typeface="+mn-ea"/>
                  <a:cs typeface="Times New Roman" panose="02020603050405020304" pitchFamily="18" charset="0"/>
                  <a:sym typeface="Wingdings" panose="05000000000000000000" pitchFamily="2" charset="2"/>
                </a:endParaRPr>
              </a:p>
              <a:p>
                <a:pPr algn="just">
                  <a:spcBef>
                    <a:spcPts val="0"/>
                  </a:spcBef>
                  <a:spcAft>
                    <a:spcPts val="0"/>
                  </a:spcAft>
                </a:pPr>
                <a:r>
                  <a:rPr lang="zh-CN" altLang="en-US" sz="2400" dirty="0">
                    <a:ea typeface="+mn-ea"/>
                    <a:cs typeface="Times New Roman" panose="02020603050405020304" pitchFamily="18" charset="0"/>
                    <a:sym typeface="Wingdings" panose="05000000000000000000" pitchFamily="2" charset="2"/>
                  </a:rPr>
                  <a:t>函数有时被称为映射。</a:t>
                </a:r>
                <a:endParaRPr lang="en-US" altLang="zh-CN" sz="2400" dirty="0">
                  <a:ea typeface="+mn-ea"/>
                  <a:cs typeface="Times New Roman" panose="02020603050405020304" pitchFamily="18" charset="0"/>
                  <a:sym typeface="Wingdings" panose="05000000000000000000" pitchFamily="2" charset="2"/>
                </a:endParaRPr>
              </a:p>
              <a:p>
                <a:pPr algn="just">
                  <a:spcBef>
                    <a:spcPts val="0"/>
                  </a:spcBef>
                  <a:spcAft>
                    <a:spcPts val="0"/>
                  </a:spcAft>
                </a:pPr>
                <a:endParaRPr lang="en-US" sz="2400" b="1" dirty="0">
                  <a:ea typeface="+mn-ea"/>
                  <a:cs typeface="Times New Roman" panose="02020603050405020304" pitchFamily="18" charset="0"/>
                  <a:sym typeface="Wingdings" panose="05000000000000000000" pitchFamily="2" charset="2"/>
                </a:endParaRPr>
              </a:p>
              <a:p>
                <a:pPr algn="just">
                  <a:spcBef>
                    <a:spcPts val="0"/>
                  </a:spcBef>
                  <a:spcAft>
                    <a:spcPts val="0"/>
                  </a:spcAft>
                </a:pPr>
                <a:r>
                  <a:rPr lang="zh-CN" altLang="en-US" sz="2400" b="0" dirty="0">
                    <a:ea typeface="+mn-ea"/>
                    <a:cs typeface="Times New Roman" panose="02020603050405020304" pitchFamily="18" charset="0"/>
                  </a:rPr>
                  <a:t>函数</a:t>
                </a: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𝑓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: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𝐴</m:t>
                    </m:r>
                    <m:r>
                      <a:rPr lang="en-US" altLang="zh-CN" sz="2400" b="0" i="1" dirty="0"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</m:t>
                    </m:r>
                    <m:r>
                      <a:rPr lang="en-US" altLang="zh-CN" sz="2400" b="0" i="1" dirty="0"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𝐵</m:t>
                    </m:r>
                  </m:oMath>
                </a14:m>
                <a:r>
                  <a:rPr lang="zh-CN" altLang="en-US" sz="2400" b="0" dirty="0">
                    <a:ea typeface="+mn-ea"/>
                    <a:cs typeface="Times New Roman" panose="02020603050405020304" pitchFamily="18" charset="0"/>
                  </a:rPr>
                  <a:t>也可以定义为</a:t>
                </a: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𝐴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×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𝐵</m:t>
                    </m:r>
                  </m:oMath>
                </a14:m>
                <a:r>
                  <a:rPr lang="zh-CN" altLang="en-US" sz="2400" b="0" dirty="0">
                    <a:ea typeface="+mn-ea"/>
                    <a:cs typeface="Times New Roman" panose="02020603050405020304" pitchFamily="18" charset="0"/>
                  </a:rPr>
                  <a:t>（关系）的子集。该子集被限制为一个关系，其中该关系的两个元素不具有相同的第一元素。</a:t>
                </a:r>
                <a:endParaRPr lang="en-US" altLang="zh-CN" sz="2400" b="0" dirty="0">
                  <a:ea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Content Placeholder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95400"/>
                <a:ext cx="8364998" cy="4038600"/>
              </a:xfrm>
              <a:blipFill rotWithShape="1">
                <a:blip r:embed="rId2"/>
                <a:stretch>
                  <a:fillRect r="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15616" y="3898"/>
            <a:ext cx="7358114" cy="1128712"/>
          </a:xfrm>
        </p:spPr>
        <p:txBody>
          <a:bodyPr/>
          <a:lstStyle/>
          <a:p>
            <a:r>
              <a:rPr lang="zh-CN" altLang="en-US" dirty="0"/>
              <a:t>线性映射</a:t>
            </a:r>
            <a:r>
              <a:rPr lang="en-US" altLang="zh-CN" dirty="0">
                <a:sym typeface="Wingdings" panose="05000000000000000000" pitchFamily="2" charset="2"/>
              </a:rPr>
              <a:t></a:t>
            </a:r>
            <a:r>
              <a:rPr lang="zh-CN" altLang="en-US" dirty="0">
                <a:sym typeface="Wingdings" panose="05000000000000000000" pitchFamily="2" charset="2"/>
              </a:rPr>
              <a:t>矩阵表示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369208" y="1266344"/>
                <a:ext cx="8496944" cy="31280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zh-CN" altLang="en-US" sz="2400" dirty="0">
                    <a:ea typeface="+mn-ea"/>
                    <a:cs typeface="Times New Roman" panose="02020603050405020304" pitchFamily="18" charset="0"/>
                  </a:rPr>
                  <a:t>定理（线性映射的矩阵）</a:t>
                </a:r>
                <a:r>
                  <a:rPr lang="en-US" altLang="zh-CN" sz="2400" dirty="0">
                    <a:ea typeface="+mn-ea"/>
                    <a:cs typeface="Times New Roman" panose="02020603050405020304" pitchFamily="18" charset="0"/>
                  </a:rPr>
                  <a:t>.</a:t>
                </a:r>
                <a:r>
                  <a:rPr lang="zh-CN" altLang="en-US" sz="2400" b="0" dirty="0">
                    <a:ea typeface="+mn-ea"/>
                    <a:cs typeface="Times New Roman" panose="02020603050405020304" pitchFamily="18" charset="0"/>
                  </a:rPr>
                  <a:t> 令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+mn-ea"/>
                      </a:rPr>
                      <m:t>𝑇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+mn-ea"/>
                      </a:rPr>
                      <m:t>:</m:t>
                    </m:r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+mn-ea"/>
                          </a:rPr>
                          <m:t>𝑅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+mn-ea"/>
                          </a:rPr>
                          <m:t>𝑛</m:t>
                        </m:r>
                      </m:sup>
                    </m:sSup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+mn-ea"/>
                      </a:rPr>
                      <m:t>→</m:t>
                    </m:r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+mn-ea"/>
                          </a:rPr>
                          <m:t>𝑅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+mn-ea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zh-CN" altLang="en-US" sz="2400" b="0" dirty="0">
                    <a:ea typeface="+mn-ea"/>
                    <a:cs typeface="Times New Roman" panose="02020603050405020304" pitchFamily="18" charset="0"/>
                  </a:rPr>
                  <a:t>是一个映射。令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+mn-ea"/>
                      </a:rPr>
                      <m:t>𝐴</m:t>
                    </m:r>
                  </m:oMath>
                </a14:m>
                <a:r>
                  <a:rPr lang="zh-CN" altLang="en-US" sz="2400" b="0" dirty="0">
                    <a:ea typeface="+mn-ea"/>
                    <a:cs typeface="Times New Roman" panose="02020603050405020304" pitchFamily="18" charset="0"/>
                  </a:rPr>
                  <a:t>是</a:t>
                </a: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latin typeface="Cambria Math" panose="02040503050406030204" pitchFamily="18" charset="0"/>
                        <a:ea typeface="+mn-ea"/>
                      </a:rPr>
                      <m:t>𝑚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  <a:ea typeface="+mn-ea"/>
                      </a:rPr>
                      <m:t>×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  <a:ea typeface="+mn-ea"/>
                      </a:rPr>
                      <m:t>𝑛</m:t>
                    </m:r>
                  </m:oMath>
                </a14:m>
                <a:r>
                  <a:rPr lang="zh-CN" altLang="en-US" sz="2400" b="0" dirty="0">
                    <a:ea typeface="+mn-ea"/>
                    <a:cs typeface="Times New Roman" panose="02020603050405020304" pitchFamily="18" charset="0"/>
                  </a:rPr>
                  <a:t>矩阵</a:t>
                </a:r>
                <a:endParaRPr lang="en-US" altLang="zh-CN" sz="2400" b="0" dirty="0">
                  <a:ea typeface="+mn-ea"/>
                  <a:cs typeface="Times New Roman" panose="02020603050405020304" pitchFamily="18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+mn-ea"/>
                        </a:rPr>
                        <m:t>𝐴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+mn-ea"/>
                        </a:rPr>
                        <m:t>=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+mn-ea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2400" b="0" i="1">
                                    <a:latin typeface="Cambria Math" panose="02040503050406030204" pitchFamily="18" charset="0"/>
                                    <a:ea typeface="+mn-ea"/>
                                  </a:rPr>
                                  <m:t>|</m:t>
                                </m:r>
                              </m:e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2400" b="0" i="1">
                                    <a:latin typeface="Cambria Math" panose="02040503050406030204" pitchFamily="18" charset="0"/>
                                    <a:ea typeface="+mn-ea"/>
                                  </a:rPr>
                                  <m:t>|</m:t>
                                </m:r>
                              </m:e>
                              <m:e/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2400" b="0" i="1">
                                    <a:latin typeface="Cambria Math" panose="02040503050406030204" pitchFamily="18" charset="0"/>
                                    <a:ea typeface="+mn-ea"/>
                                  </a:rPr>
                                  <m:t>|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𝑇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)</m:t>
                                </m:r>
                              </m:e>
                              <m:e>
                                <m:r>
                                  <a:rPr lang="en-US" altLang="zh-CN" sz="2400" b="0" i="1">
                                    <a:latin typeface="Cambria Math" panose="02040503050406030204" pitchFamily="18" charset="0"/>
                                    <a:ea typeface="+mn-ea"/>
                                  </a:rPr>
                                  <m:t>𝑇</m:t>
                                </m:r>
                                <m:r>
                                  <a:rPr lang="en-US" altLang="zh-CN" sz="2400" b="0" i="1">
                                    <a:latin typeface="Cambria Math" panose="02040503050406030204" pitchFamily="18" charset="0"/>
                                    <a:ea typeface="+mn-ea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altLang="zh-CN" sz="2400" b="0" i="1"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1"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altLang="zh-CN" sz="2400" b="0" i="1">
                                    <a:latin typeface="Cambria Math" panose="02040503050406030204" pitchFamily="18" charset="0"/>
                                    <a:ea typeface="+mn-ea"/>
                                  </a:rPr>
                                  <m:t>)</m:t>
                                </m:r>
                              </m:e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altLang="zh-CN" sz="2400" b="0" i="1">
                                    <a:latin typeface="Cambria Math" panose="02040503050406030204" pitchFamily="18" charset="0"/>
                                    <a:ea typeface="+mn-ea"/>
                                  </a:rPr>
                                  <m:t>𝑇</m:t>
                                </m:r>
                                <m:r>
                                  <a:rPr lang="en-US" altLang="zh-CN" sz="2400" b="0" i="1">
                                    <a:latin typeface="Cambria Math" panose="02040503050406030204" pitchFamily="18" charset="0"/>
                                    <a:ea typeface="+mn-ea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altLang="zh-CN" sz="2400" b="0" i="1"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1"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US" altLang="zh-CN" sz="2400" b="0" i="1">
                                    <a:latin typeface="Cambria Math" panose="02040503050406030204" pitchFamily="18" charset="0"/>
                                    <a:ea typeface="+mn-ea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2400" b="0" i="1">
                                    <a:latin typeface="Cambria Math" panose="02040503050406030204" pitchFamily="18" charset="0"/>
                                    <a:ea typeface="+mn-ea"/>
                                  </a:rPr>
                                  <m:t>|</m:t>
                                </m:r>
                              </m:e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2400" b="0" i="1">
                                    <a:latin typeface="Cambria Math" panose="02040503050406030204" pitchFamily="18" charset="0"/>
                                    <a:ea typeface="+mn-ea"/>
                                  </a:rPr>
                                  <m:t>|</m:t>
                                </m:r>
                              </m:e>
                              <m:e/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2400" b="0" i="1">
                                    <a:latin typeface="Cambria Math" panose="02040503050406030204" pitchFamily="18" charset="0"/>
                                    <a:ea typeface="+mn-ea"/>
                                  </a:rPr>
                                  <m:t>|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zh-CN" sz="2400" b="0" dirty="0">
                  <a:ea typeface="+mn-ea"/>
                  <a:cs typeface="Times New Roman" panose="02020603050405020304" pitchFamily="18" charset="0"/>
                </a:endParaRPr>
              </a:p>
              <a:p>
                <a:pPr algn="just"/>
                <a:r>
                  <a:rPr lang="zh-CN" altLang="en-US" sz="2400" b="0" dirty="0">
                    <a:ea typeface="+mn-ea"/>
                    <a:cs typeface="Times New Roman" panose="02020603050405020304" pitchFamily="18" charset="0"/>
                  </a:rPr>
                  <a:t>那么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+mn-ea"/>
                      </a:rPr>
                      <m:t>𝑇</m:t>
                    </m:r>
                  </m:oMath>
                </a14:m>
                <a:r>
                  <a:rPr lang="zh-CN" altLang="en-US" sz="2400" b="0" dirty="0">
                    <a:ea typeface="+mn-ea"/>
                    <a:cs typeface="Times New Roman" panose="02020603050405020304" pitchFamily="18" charset="0"/>
                  </a:rPr>
                  <a:t>是与</a:t>
                </a: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latin typeface="Cambria Math" panose="02040503050406030204" pitchFamily="18" charset="0"/>
                        <a:ea typeface="+mn-ea"/>
                      </a:rPr>
                      <m:t>𝐴</m:t>
                    </m:r>
                  </m:oMath>
                </a14:m>
                <a:r>
                  <a:rPr lang="zh-CN" altLang="en-US" sz="2400" b="0" dirty="0">
                    <a:ea typeface="+mn-ea"/>
                    <a:cs typeface="Times New Roman" panose="02020603050405020304" pitchFamily="18" charset="0"/>
                  </a:rPr>
                  <a:t>相关的矩阵映射，即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+mn-ea"/>
                      </a:rPr>
                      <m:t>𝑇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+mn-ea"/>
                          </a:rPr>
                          <m:t>𝑥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+mn-ea"/>
                      </a:rPr>
                      <m:t>=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+mn-ea"/>
                      </a:rPr>
                      <m:t>𝐴𝑥</m:t>
                    </m:r>
                  </m:oMath>
                </a14:m>
                <a:r>
                  <a:rPr lang="zh-CN" altLang="en-US" sz="2400" b="0" dirty="0">
                    <a:ea typeface="+mn-ea"/>
                    <a:cs typeface="Times New Roman" panose="02020603050405020304" pitchFamily="18" charset="0"/>
                  </a:rPr>
                  <a:t>。</a:t>
                </a:r>
                <a:endParaRPr lang="en-US" altLang="zh-CN" sz="2400" b="0" dirty="0">
                  <a:ea typeface="+mn-ea"/>
                  <a:cs typeface="Times New Roman" panose="02020603050405020304" pitchFamily="18" charset="0"/>
                </a:endParaRPr>
              </a:p>
              <a:p>
                <a:pPr algn="just"/>
                <a:endParaRPr lang="en-US" altLang="zh-CN" sz="2400" b="0" dirty="0">
                  <a:ea typeface="+mn-ea"/>
                  <a:cs typeface="Times New Roman" panose="02020603050405020304" pitchFamily="18" charset="0"/>
                </a:endParaRPr>
              </a:p>
              <a:p>
                <a:pPr algn="just"/>
                <a:r>
                  <a:rPr lang="zh-CN" altLang="en-US" sz="2400" b="0" dirty="0">
                    <a:ea typeface="+mn-ea"/>
                    <a:cs typeface="Times New Roman" panose="02020603050405020304" pitchFamily="18" charset="0"/>
                  </a:rPr>
                  <a:t>在上面的定理中，矩阵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+mn-ea"/>
                      </a:rPr>
                      <m:t>𝐴</m:t>
                    </m:r>
                  </m:oMath>
                </a14:m>
                <a:r>
                  <a:rPr lang="zh-CN" altLang="en-US" sz="2400" b="0" dirty="0">
                    <a:ea typeface="+mn-ea"/>
                    <a:cs typeface="Times New Roman" panose="02020603050405020304" pitchFamily="18" charset="0"/>
                  </a:rPr>
                  <a:t>被称为</a:t>
                </a: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latin typeface="Cambria Math" panose="02040503050406030204" pitchFamily="18" charset="0"/>
                        <a:ea typeface="+mn-ea"/>
                      </a:rPr>
                      <m:t>𝑇</m:t>
                    </m:r>
                  </m:oMath>
                </a14:m>
                <a:r>
                  <a:rPr lang="zh-CN" altLang="en-US" sz="2400" b="0" dirty="0">
                    <a:ea typeface="+mn-ea"/>
                    <a:cs typeface="Times New Roman" panose="02020603050405020304" pitchFamily="18" charset="0"/>
                  </a:rPr>
                  <a:t>的标准矩阵。</a:t>
                </a:r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208" y="1266344"/>
                <a:ext cx="8496944" cy="3128036"/>
              </a:xfrm>
              <a:prstGeom prst="rect">
                <a:avLst/>
              </a:prstGeom>
              <a:blipFill rotWithShape="1">
                <a:blip r:embed="rId2"/>
                <a:stretch>
                  <a:fillRect l="-3" t="-5" r="3" b="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线性映射与矩阵映射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467360" y="1323340"/>
            <a:ext cx="777621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400" b="0" dirty="0">
                <a:ea typeface="+mn-ea"/>
                <a:cs typeface="Times New Roman" panose="02020603050405020304" pitchFamily="18" charset="0"/>
              </a:rPr>
              <a:t>线性映射与矩阵映射相同，都来自矩阵。其对应关系可总结为以下</a:t>
            </a:r>
            <a:endParaRPr lang="en-US" altLang="zh-CN" sz="2400" b="0" dirty="0">
              <a:ea typeface="+mn-ea"/>
              <a:cs typeface="Times New Roman" panose="02020603050405020304" pitchFamily="18" charset="0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571472" y="2959508"/>
            <a:ext cx="8001056" cy="1452514"/>
            <a:chOff x="819416" y="3020830"/>
            <a:chExt cx="8001056" cy="145251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文本框 3"/>
                <p:cNvSpPr txBox="1"/>
                <p:nvPr/>
              </p:nvSpPr>
              <p:spPr>
                <a:xfrm>
                  <a:off x="819416" y="3331588"/>
                  <a:ext cx="2664296" cy="83099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:</m:t>
                        </m:r>
                        <m:sSup>
                          <m:sSup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p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sSup>
                          <m:sSup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  <m:sup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sup>
                        </m:sSup>
                      </m:oMath>
                    </m:oMathPara>
                  </a14:m>
                  <a:endParaRPr lang="en-US" altLang="zh-CN" sz="2400" b="0" dirty="0"/>
                </a:p>
                <a:p>
                  <a:r>
                    <a:rPr lang="zh-CN" altLang="en-US" sz="2400" b="0" dirty="0"/>
                    <a:t>      线性映射</a:t>
                  </a:r>
                </a:p>
              </p:txBody>
            </p:sp>
          </mc:Choice>
          <mc:Fallback xmlns="">
            <p:sp>
              <p:nvSpPr>
                <p:cNvPr id="4" name="文本框 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9416" y="3331588"/>
                  <a:ext cx="2664296" cy="830997"/>
                </a:xfrm>
                <a:prstGeom prst="rect">
                  <a:avLst/>
                </a:prstGeom>
                <a:blipFill rotWithShape="1">
                  <a:blip r:embed="rId3"/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文本框 8"/>
                <p:cNvSpPr txBox="1"/>
                <p:nvPr/>
              </p:nvSpPr>
              <p:spPr>
                <a:xfrm>
                  <a:off x="4860053" y="3020830"/>
                  <a:ext cx="3960419" cy="145251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just"/>
                  <a14:m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</m:oMath>
                  </a14:m>
                  <a:r>
                    <a:rPr lang="zh-CN" altLang="en-US" sz="2400" b="0" dirty="0"/>
                    <a:t> 矩阵 </a:t>
                  </a:r>
                  <a:endParaRPr lang="en-US" altLang="zh-CN" sz="2400" b="0" dirty="0"/>
                </a:p>
                <a:p>
                  <a:pPr algn="just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lang="en-US" altLang="zh-CN" sz="2000" b="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plcHide m:val="on"/>
                                <m:mcs>
                                  <m:mc>
                                    <m:mcPr>
                                      <m:count m:val="4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CN" sz="2000" b="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CN" sz="2000" b="0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</m:e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CN" sz="2000" b="0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</m:e>
                                <m:e/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CN" sz="2000" b="0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altLang="zh-CN" sz="2000" b="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  <m:r>
                                    <a:rPr lang="en-US" altLang="zh-CN" sz="2000" b="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altLang="zh-CN" sz="20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000" b="0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en-US" altLang="zh-CN" sz="2000" b="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altLang="zh-CN" sz="2000" b="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e>
                                  <m:r>
                                    <a:rPr lang="en-US" altLang="zh-CN" sz="2000" b="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  <m:r>
                                    <a:rPr lang="en-US" altLang="zh-CN" sz="2000" b="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altLang="zh-CN" sz="20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000" b="0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en-US" altLang="zh-CN" sz="2000" b="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altLang="zh-CN" sz="2000" b="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e>
                                  <m:r>
                                    <a:rPr lang="en-US" altLang="zh-CN" sz="2000" b="0" i="1">
                                      <a:latin typeface="Cambria Math" panose="02040503050406030204" pitchFamily="18" charset="0"/>
                                    </a:rPr>
                                    <m:t>⋯</m:t>
                                  </m:r>
                                </m:e>
                                <m:e>
                                  <m:r>
                                    <a:rPr lang="en-US" altLang="zh-CN" sz="2000" b="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  <m:r>
                                    <a:rPr lang="en-US" altLang="zh-CN" sz="2000" b="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altLang="zh-CN" sz="20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000" b="0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en-US" altLang="zh-CN" sz="2000" b="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r>
                                    <a:rPr lang="en-US" altLang="zh-CN" sz="2000" b="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m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CN" sz="2000" b="0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</m:e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CN" sz="2000" b="0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</m:e>
                                <m:e/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CN" sz="2000" b="0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zh-CN" altLang="en-US" sz="2000" b="0" dirty="0"/>
                </a:p>
              </p:txBody>
            </p:sp>
          </mc:Choice>
          <mc:Fallback xmlns="">
            <p:sp>
              <p:nvSpPr>
                <p:cNvPr id="9" name="文本框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60053" y="3020830"/>
                  <a:ext cx="3960419" cy="1452514"/>
                </a:xfrm>
                <a:prstGeom prst="rect">
                  <a:avLst/>
                </a:prstGeom>
                <a:blipFill rotWithShape="1">
                  <a:blip r:embed="rId4"/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" name="直接箭头连接符 12"/>
            <p:cNvCxnSpPr>
              <a:stCxn id="4" idx="3"/>
              <a:endCxn id="9" idx="1"/>
            </p:cNvCxnSpPr>
            <p:nvPr/>
          </p:nvCxnSpPr>
          <p:spPr>
            <a:xfrm>
              <a:off x="3483712" y="3747087"/>
              <a:ext cx="1376341" cy="0"/>
            </a:xfrm>
            <a:prstGeom prst="straightConnector1">
              <a:avLst/>
            </a:prstGeom>
            <a:ln w="28575">
              <a:noFill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组合 21"/>
          <p:cNvGrpSpPr/>
          <p:nvPr/>
        </p:nvGrpSpPr>
        <p:grpSpPr>
          <a:xfrm>
            <a:off x="577835" y="5013176"/>
            <a:ext cx="6239037" cy="830997"/>
            <a:chOff x="858416" y="5135063"/>
            <a:chExt cx="6239037" cy="83099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文本框 14"/>
                <p:cNvSpPr txBox="1"/>
                <p:nvPr/>
              </p:nvSpPr>
              <p:spPr>
                <a:xfrm>
                  <a:off x="858416" y="5135063"/>
                  <a:ext cx="2664296" cy="830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:</m:t>
                        </m:r>
                        <m:sSup>
                          <m:sSup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p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sSup>
                          <m:sSup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  <m:sup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sup>
                        </m:sSup>
                      </m:oMath>
                    </m:oMathPara>
                  </a14:m>
                  <a:endParaRPr lang="en-US" altLang="zh-CN" sz="2400" b="0" dirty="0"/>
                </a:p>
                <a:p>
                  <a:r>
                    <a:rPr lang="zh-CN" altLang="en-US" sz="2400" b="0" dirty="0"/>
                    <a:t>      </a:t>
                  </a:r>
                  <a14:m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𝐴𝑥</m:t>
                      </m:r>
                    </m:oMath>
                  </a14:m>
                  <a:endParaRPr lang="zh-CN" altLang="en-US" sz="2400" b="0" dirty="0"/>
                </a:p>
              </p:txBody>
            </p:sp>
          </mc:Choice>
          <mc:Fallback xmlns="">
            <p:sp>
              <p:nvSpPr>
                <p:cNvPr id="15" name="文本框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8416" y="5135063"/>
                  <a:ext cx="2664296" cy="830997"/>
                </a:xfrm>
                <a:prstGeom prst="rect">
                  <a:avLst/>
                </a:prstGeom>
                <a:blipFill rotWithShape="1">
                  <a:blip r:embed="rId5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文本框 15"/>
                <p:cNvSpPr txBox="1"/>
                <p:nvPr/>
              </p:nvSpPr>
              <p:spPr>
                <a:xfrm>
                  <a:off x="4860053" y="5319729"/>
                  <a:ext cx="2237400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just"/>
                  <a14:m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</m:oMath>
                  </a14:m>
                  <a:r>
                    <a:rPr lang="zh-CN" altLang="en-US" sz="2400" b="0" dirty="0"/>
                    <a:t> 矩阵</a:t>
                  </a:r>
                  <a14:m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a14:m>
                  <a:endParaRPr lang="zh-CN" altLang="en-US" sz="2000" b="0" dirty="0"/>
                </a:p>
              </p:txBody>
            </p:sp>
          </mc:Choice>
          <mc:Fallback xmlns="">
            <p:sp>
              <p:nvSpPr>
                <p:cNvPr id="16" name="文本框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60053" y="5319729"/>
                  <a:ext cx="2237400" cy="461665"/>
                </a:xfrm>
                <a:prstGeom prst="rect">
                  <a:avLst/>
                </a:prstGeom>
                <a:blipFill rotWithShape="1">
                  <a:blip r:embed="rId6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7" name="直接箭头连接符 16"/>
            <p:cNvCxnSpPr/>
            <p:nvPr/>
          </p:nvCxnSpPr>
          <p:spPr>
            <a:xfrm>
              <a:off x="3412421" y="5550561"/>
              <a:ext cx="1337341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6" name="直接箭头连接符 25"/>
          <p:cNvCxnSpPr/>
          <p:nvPr/>
        </p:nvCxnSpPr>
        <p:spPr>
          <a:xfrm>
            <a:off x="3131839" y="3676350"/>
            <a:ext cx="133734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矩阵表示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497296" y="1307698"/>
                <a:ext cx="8149408" cy="33065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zh-CN" altLang="en-US" sz="2400" dirty="0">
                    <a:ea typeface="+mn-ea"/>
                    <a:cs typeface="Times New Roman" panose="02020603050405020304" pitchFamily="18" charset="0"/>
                  </a:rPr>
                  <a:t>例（拉伸矩阵）</a:t>
                </a:r>
                <a:r>
                  <a:rPr lang="en-US" altLang="zh-CN" sz="2400" dirty="0">
                    <a:ea typeface="+mn-ea"/>
                    <a:cs typeface="Times New Roman" panose="02020603050405020304" pitchFamily="18" charset="0"/>
                  </a:rPr>
                  <a:t>.</a:t>
                </a:r>
                <a:r>
                  <a:rPr lang="zh-CN" altLang="en-US" sz="2400" b="0" dirty="0">
                    <a:ea typeface="+mn-ea"/>
                    <a:cs typeface="Times New Roman" panose="02020603050405020304" pitchFamily="18" charset="0"/>
                  </a:rPr>
                  <a:t> 由</a:t>
                </a:r>
                <a14:m>
                  <m:oMath xmlns:m="http://schemas.openxmlformats.org/officeDocument/2006/math">
                    <m:r>
                      <a:rPr lang="zh-CN" altLang="en-US" sz="2400" b="0" i="1" dirty="0" smtClean="0">
                        <a:latin typeface="Cambria Math" panose="02040503050406030204" pitchFamily="18" charset="0"/>
                        <a:ea typeface="+mn-ea"/>
                      </a:rPr>
                      <m:t>𝑇</m:t>
                    </m:r>
                    <m:r>
                      <a:rPr lang="zh-CN" altLang="en-US" sz="2400" b="0" i="1" dirty="0" smtClean="0">
                        <a:latin typeface="Cambria Math" panose="02040503050406030204" pitchFamily="18" charset="0"/>
                        <a:ea typeface="+mn-ea"/>
                      </a:rPr>
                      <m:t>(</m:t>
                    </m:r>
                    <m:r>
                      <a:rPr lang="zh-CN" altLang="en-US" sz="2400" b="0" i="1" dirty="0" smtClean="0">
                        <a:latin typeface="Cambria Math" panose="02040503050406030204" pitchFamily="18" charset="0"/>
                        <a:ea typeface="+mn-ea"/>
                      </a:rPr>
                      <m:t>𝑥</m:t>
                    </m:r>
                    <m:r>
                      <a:rPr lang="zh-CN" altLang="en-US" sz="2400" b="0" i="1" dirty="0" smtClean="0">
                        <a:latin typeface="Cambria Math" panose="02040503050406030204" pitchFamily="18" charset="0"/>
                        <a:ea typeface="+mn-ea"/>
                      </a:rPr>
                      <m:t>)=1.5</m:t>
                    </m:r>
                    <m:r>
                      <a:rPr lang="zh-CN" altLang="en-US" sz="2400" b="0" i="1" dirty="0" smtClean="0">
                        <a:latin typeface="Cambria Math" panose="02040503050406030204" pitchFamily="18" charset="0"/>
                        <a:ea typeface="+mn-ea"/>
                      </a:rPr>
                      <m:t>𝑥</m:t>
                    </m:r>
                  </m:oMath>
                </a14:m>
                <a:r>
                  <a:rPr lang="zh-CN" altLang="en-US" sz="2400" b="0" dirty="0">
                    <a:ea typeface="+mn-ea"/>
                    <a:cs typeface="Times New Roman" panose="02020603050405020304" pitchFamily="18" charset="0"/>
                  </a:rPr>
                  <a:t>定义</a:t>
                </a:r>
                <a14:m>
                  <m:oMath xmlns:m="http://schemas.openxmlformats.org/officeDocument/2006/math">
                    <m:r>
                      <a:rPr lang="zh-CN" altLang="en-US" sz="2400" b="0" i="1" dirty="0" smtClean="0">
                        <a:latin typeface="Cambria Math" panose="02040503050406030204" pitchFamily="18" charset="0"/>
                        <a:ea typeface="+mn-ea"/>
                      </a:rPr>
                      <m:t>𝑇</m:t>
                    </m:r>
                    <m:r>
                      <a:rPr lang="zh-CN" altLang="en-US" sz="2400" b="0" i="1" dirty="0">
                        <a:latin typeface="Cambria Math" panose="02040503050406030204" pitchFamily="18" charset="0"/>
                        <a:ea typeface="+mn-ea"/>
                      </a:rPr>
                      <m:t>:</m:t>
                    </m:r>
                    <m:sSup>
                      <m:sSup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sSupPr>
                      <m:e>
                        <m:r>
                          <a:rPr lang="zh-CN" altLang="en-US" sz="2400" b="0" i="1" dirty="0">
                            <a:latin typeface="Cambria Math" panose="02040503050406030204" pitchFamily="18" charset="0"/>
                            <a:ea typeface="+mn-ea"/>
                          </a:rPr>
                          <m:t>𝑅</m:t>
                        </m:r>
                      </m:e>
                      <m:sup>
                        <m:r>
                          <a:rPr lang="zh-CN" altLang="en-US" sz="2400" b="0" i="1" dirty="0">
                            <a:latin typeface="Cambria Math" panose="02040503050406030204" pitchFamily="18" charset="0"/>
                            <a:ea typeface="+mn-ea"/>
                          </a:rPr>
                          <m:t>2</m:t>
                        </m:r>
                      </m:sup>
                    </m:sSup>
                    <m:r>
                      <a:rPr lang="zh-CN" altLang="en-US" sz="2400" b="0" i="1" dirty="0">
                        <a:latin typeface="Cambria Math" panose="02040503050406030204" pitchFamily="18" charset="0"/>
                        <a:ea typeface="+mn-ea"/>
                      </a:rPr>
                      <m:t>→</m:t>
                    </m:r>
                    <m:sSup>
                      <m:sSup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sSupPr>
                      <m:e>
                        <m:r>
                          <a:rPr lang="zh-CN" altLang="en-US" sz="2400" b="0" i="1" dirty="0">
                            <a:latin typeface="Cambria Math" panose="02040503050406030204" pitchFamily="18" charset="0"/>
                            <a:ea typeface="+mn-ea"/>
                          </a:rPr>
                          <m:t>𝑅</m:t>
                        </m:r>
                      </m:e>
                      <m:sup>
                        <m:r>
                          <a:rPr lang="zh-CN" altLang="en-US" sz="2400" b="0" i="1" dirty="0">
                            <a:latin typeface="Cambria Math" panose="02040503050406030204" pitchFamily="18" charset="0"/>
                            <a:ea typeface="+mn-ea"/>
                          </a:rPr>
                          <m:t>2</m:t>
                        </m:r>
                      </m:sup>
                    </m:sSup>
                  </m:oMath>
                </a14:m>
                <a:r>
                  <a:rPr lang="zh-CN" altLang="en-US" sz="2400" b="0" dirty="0">
                    <a:ea typeface="+mn-ea"/>
                    <a:cs typeface="Times New Roman" panose="02020603050405020304" pitchFamily="18" charset="0"/>
                  </a:rPr>
                  <a:t>。找到</a:t>
                </a:r>
                <a14:m>
                  <m:oMath xmlns:m="http://schemas.openxmlformats.org/officeDocument/2006/math">
                    <m:r>
                      <a:rPr lang="zh-CN" altLang="en-US" sz="2400" b="0" i="1" dirty="0" smtClean="0">
                        <a:latin typeface="Cambria Math" panose="02040503050406030204" pitchFamily="18" charset="0"/>
                        <a:ea typeface="+mn-ea"/>
                      </a:rPr>
                      <m:t>𝑇</m:t>
                    </m:r>
                  </m:oMath>
                </a14:m>
                <a:r>
                  <a:rPr lang="zh-CN" altLang="en-US" sz="2400" b="0" dirty="0">
                    <a:ea typeface="+mn-ea"/>
                    <a:cs typeface="Times New Roman" panose="02020603050405020304" pitchFamily="18" charset="0"/>
                  </a:rPr>
                  <a:t>的标准矩阵</a:t>
                </a:r>
                <a14:m>
                  <m:oMath xmlns:m="http://schemas.openxmlformats.org/officeDocument/2006/math">
                    <m:r>
                      <a:rPr lang="zh-CN" altLang="en-US" sz="2400" b="0" i="1" dirty="0" smtClean="0">
                        <a:latin typeface="Cambria Math" panose="02040503050406030204" pitchFamily="18" charset="0"/>
                        <a:ea typeface="+mn-ea"/>
                      </a:rPr>
                      <m:t>𝐴</m:t>
                    </m:r>
                  </m:oMath>
                </a14:m>
                <a:r>
                  <a:rPr lang="zh-CN" altLang="en-US" sz="2400" b="0" dirty="0">
                    <a:ea typeface="+mn-ea"/>
                    <a:cs typeface="Times New Roman" panose="02020603050405020304" pitchFamily="18" charset="0"/>
                  </a:rPr>
                  <a:t>。</a:t>
                </a:r>
              </a:p>
              <a:p>
                <a:pPr algn="just"/>
                <a:endParaRPr lang="zh-CN" altLang="en-US" sz="2400" b="0" dirty="0">
                  <a:ea typeface="+mn-ea"/>
                  <a:cs typeface="Times New Roman" panose="02020603050405020304" pitchFamily="18" charset="0"/>
                </a:endParaRPr>
              </a:p>
              <a:p>
                <a:pPr algn="just"/>
                <a:r>
                  <a:rPr lang="zh-CN" altLang="en-US" sz="2400" dirty="0">
                    <a:ea typeface="+mn-ea"/>
                    <a:cs typeface="Times New Roman" panose="02020603050405020304" pitchFamily="18" charset="0"/>
                  </a:rPr>
                  <a:t>解：</a:t>
                </a:r>
                <a:r>
                  <a:rPr lang="zh-CN" altLang="en-US" sz="2400" b="0" dirty="0">
                    <a:ea typeface="+mn-ea"/>
                    <a:cs typeface="Times New Roman" panose="02020603050405020304" pitchFamily="18" charset="0"/>
                  </a:rPr>
                  <a:t>通过对标准坐标向量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zh-CN" altLang="en-US" sz="2400" b="0" i="1" dirty="0" smtClean="0">
                            <a:latin typeface="Cambria Math" panose="02040503050406030204" pitchFamily="18" charset="0"/>
                            <a:ea typeface="+mn-ea"/>
                          </a:rPr>
                          <m:t>𝑒</m:t>
                        </m:r>
                      </m:e>
                      <m:sub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  <a:ea typeface="+mn-ea"/>
                          </a:rPr>
                          <m:t>1</m:t>
                        </m:r>
                      </m:sub>
                    </m:sSub>
                    <m:r>
                      <a:rPr lang="en-US" altLang="zh-CN" sz="2400" b="0" i="1" dirty="0" smtClean="0">
                        <a:latin typeface="Cambria Math" panose="02040503050406030204" pitchFamily="18" charset="0"/>
                        <a:ea typeface="+mn-ea"/>
                      </a:rPr>
                      <m:t>,</m:t>
                    </m:r>
                    <m:sSub>
                      <m:sSub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zh-CN" altLang="en-US" sz="2400" b="0" i="1" dirty="0" smtClean="0">
                            <a:latin typeface="Cambria Math" panose="02040503050406030204" pitchFamily="18" charset="0"/>
                            <a:ea typeface="+mn-ea"/>
                          </a:rPr>
                          <m:t>𝑒</m:t>
                        </m:r>
                      </m:e>
                      <m:sub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  <a:ea typeface="+mn-ea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sz="2400" b="0" dirty="0">
                    <a:ea typeface="+mn-ea"/>
                    <a:cs typeface="Times New Roman" panose="02020603050405020304" pitchFamily="18" charset="0"/>
                  </a:rPr>
                  <a:t>求</a:t>
                </a:r>
                <a14:m>
                  <m:oMath xmlns:m="http://schemas.openxmlformats.org/officeDocument/2006/math">
                    <m:r>
                      <a:rPr lang="zh-CN" altLang="en-US" sz="2400" b="0" i="1" dirty="0" smtClean="0">
                        <a:latin typeface="Cambria Math" panose="02040503050406030204" pitchFamily="18" charset="0"/>
                        <a:ea typeface="+mn-ea"/>
                      </a:rPr>
                      <m:t>𝑇</m:t>
                    </m:r>
                  </m:oMath>
                </a14:m>
                <a:r>
                  <a:rPr lang="zh-CN" altLang="en-US" sz="2400" b="0" dirty="0">
                    <a:ea typeface="+mn-ea"/>
                    <a:cs typeface="Times New Roman" panose="02020603050405020304" pitchFamily="18" charset="0"/>
                  </a:rPr>
                  <a:t>的值，可以得到</a:t>
                </a:r>
                <a14:m>
                  <m:oMath xmlns:m="http://schemas.openxmlformats.org/officeDocument/2006/math">
                    <m:r>
                      <a:rPr lang="zh-CN" altLang="en-US" sz="2400" b="0" i="1" dirty="0" smtClean="0">
                        <a:latin typeface="Cambria Math" panose="02040503050406030204" pitchFamily="18" charset="0"/>
                        <a:ea typeface="+mn-ea"/>
                      </a:rPr>
                      <m:t>𝐴</m:t>
                    </m:r>
                  </m:oMath>
                </a14:m>
                <a:r>
                  <a:rPr lang="zh-CN" altLang="en-US" sz="2400" b="0" dirty="0">
                    <a:ea typeface="+mn-ea"/>
                    <a:cs typeface="Times New Roman" panose="02020603050405020304" pitchFamily="18" charset="0"/>
                  </a:rPr>
                  <a:t>的列。</a:t>
                </a:r>
                <a:endParaRPr lang="en-US" altLang="zh-CN" sz="2400" b="0" dirty="0">
                  <a:ea typeface="+mn-ea"/>
                  <a:cs typeface="Times New Roman" panose="02020603050405020304" pitchFamily="18" charset="0"/>
                </a:endParaRPr>
              </a:p>
              <a:p>
                <a:pPr algn="just"/>
                <a:endParaRPr lang="en-US" altLang="zh-CN" sz="2400" b="0" dirty="0">
                  <a:ea typeface="+mn-ea"/>
                  <a:cs typeface="Times New Roman" panose="02020603050405020304" pitchFamily="18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}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+mn-ea"/>
                                </a:rPr>
                              </m:ctrlPr>
                            </m:eqArrPr>
                            <m:e>
                              <m:r>
                                <a:rPr lang="en-US" altLang="zh-CN" sz="2400" b="0" i="1">
                                  <a:latin typeface="Cambria Math" panose="02040503050406030204" pitchFamily="18" charset="0"/>
                                  <a:ea typeface="+mn-ea"/>
                                </a:rPr>
                                <m:t>𝑇</m:t>
                              </m:r>
                              <m:d>
                                <m:dPr>
                                  <m:ctrlPr>
                                    <a:rPr lang="en-US" altLang="zh-CN" sz="2400" b="0" i="1">
                                      <a:latin typeface="Cambria Math" panose="02040503050406030204" pitchFamily="18" charset="0"/>
                                      <a:ea typeface="+mn-ea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400" b="0" i="1">
                                          <a:latin typeface="Cambria Math" panose="02040503050406030204" pitchFamily="18" charset="0"/>
                                          <a:ea typeface="+mn-ea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b="0" i="1">
                                          <a:latin typeface="Cambria Math" panose="02040503050406030204" pitchFamily="18" charset="0"/>
                                          <a:ea typeface="+mn-ea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en-US" altLang="zh-CN" sz="2400" b="0" i="1">
                                          <a:latin typeface="Cambria Math" panose="02040503050406030204" pitchFamily="18" charset="0"/>
                                          <a:ea typeface="+mn-ea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zh-CN" sz="2400" b="0" i="1">
                                  <a:latin typeface="Cambria Math" panose="02040503050406030204" pitchFamily="18" charset="0"/>
                                  <a:ea typeface="+mn-ea"/>
                                </a:rPr>
                                <m:t>=1.5</m:t>
                              </m:r>
                              <m:sSub>
                                <m:sSubPr>
                                  <m:ctrlPr>
                                    <a:rPr lang="en-US" altLang="zh-CN" sz="2400" b="0" i="1">
                                      <a:latin typeface="Cambria Math" panose="02040503050406030204" pitchFamily="18" charset="0"/>
                                      <a:ea typeface="+mn-ea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>
                                      <a:latin typeface="Cambria Math" panose="02040503050406030204" pitchFamily="18" charset="0"/>
                                      <a:ea typeface="+mn-ea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altLang="zh-CN" sz="2400" b="0" i="1">
                                      <a:latin typeface="Cambria Math" panose="02040503050406030204" pitchFamily="18" charset="0"/>
                                      <a:ea typeface="+mn-ea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sz="2400" b="0" i="1">
                                  <a:latin typeface="Cambria Math" panose="02040503050406030204" pitchFamily="18" charset="0"/>
                                  <a:ea typeface="+mn-ea"/>
                                </a:rPr>
                                <m:t>=</m:t>
                              </m:r>
                              <m:d>
                                <m:dPr>
                                  <m:ctrlPr>
                                    <a:rPr lang="en-US" altLang="zh-CN" sz="2400" b="0" i="1">
                                      <a:latin typeface="Cambria Math" panose="02040503050406030204" pitchFamily="18" charset="0"/>
                                      <a:ea typeface="+mn-ea"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en-US" altLang="zh-CN" sz="2400" b="0" i="1">
                                          <a:latin typeface="Cambria Math" panose="02040503050406030204" pitchFamily="18" charset="0"/>
                                          <a:ea typeface="+mn-ea"/>
                                        </a:rPr>
                                      </m:ctrlPr>
                                    </m:eqArrPr>
                                    <m:e>
                                      <m:r>
                                        <a:rPr lang="en-US" altLang="zh-CN" sz="2400" b="0" i="1">
                                          <a:latin typeface="Cambria Math" panose="02040503050406030204" pitchFamily="18" charset="0"/>
                                          <a:ea typeface="+mn-ea"/>
                                        </a:rPr>
                                        <m:t>1.5</m:t>
                                      </m:r>
                                    </m:e>
                                    <m:e>
                                      <m:r>
                                        <a:rPr lang="en-US" altLang="zh-CN" sz="2400" b="0" i="1">
                                          <a:latin typeface="Cambria Math" panose="02040503050406030204" pitchFamily="18" charset="0"/>
                                          <a:ea typeface="+mn-ea"/>
                                        </a:rPr>
                                        <m:t>0</m:t>
                                      </m:r>
                                    </m:e>
                                  </m:eqArr>
                                </m:e>
                              </m:d>
                            </m:e>
                            <m:e>
                              <m:r>
                                <a:rPr lang="en-US" altLang="zh-CN" sz="2400" b="0" i="1">
                                  <a:latin typeface="Cambria Math" panose="02040503050406030204" pitchFamily="18" charset="0"/>
                                  <a:ea typeface="+mn-ea"/>
                                </a:rPr>
                                <m:t>𝑇</m:t>
                              </m:r>
                              <m:d>
                                <m:dPr>
                                  <m:ctrlPr>
                                    <a:rPr lang="en-US" altLang="zh-CN" sz="2400" b="0" i="1">
                                      <a:latin typeface="Cambria Math" panose="02040503050406030204" pitchFamily="18" charset="0"/>
                                      <a:ea typeface="+mn-ea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400" b="0" i="1">
                                          <a:latin typeface="Cambria Math" panose="02040503050406030204" pitchFamily="18" charset="0"/>
                                          <a:ea typeface="+mn-ea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b="0" i="1">
                                          <a:latin typeface="Cambria Math" panose="02040503050406030204" pitchFamily="18" charset="0"/>
                                          <a:ea typeface="+mn-ea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  <a:ea typeface="+mn-ea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zh-CN" sz="2400" b="0" i="1">
                                  <a:latin typeface="Cambria Math" panose="02040503050406030204" pitchFamily="18" charset="0"/>
                                  <a:ea typeface="+mn-ea"/>
                                </a:rPr>
                                <m:t>=1.5</m:t>
                              </m:r>
                              <m:sSub>
                                <m:sSubPr>
                                  <m:ctrlPr>
                                    <a:rPr lang="en-US" altLang="zh-CN" sz="2400" b="0" i="1">
                                      <a:latin typeface="Cambria Math" panose="02040503050406030204" pitchFamily="18" charset="0"/>
                                      <a:ea typeface="+mn-ea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>
                                      <a:latin typeface="Cambria Math" panose="02040503050406030204" pitchFamily="18" charset="0"/>
                                      <a:ea typeface="+mn-ea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+mn-ea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CN" sz="2400" b="0" i="1">
                                  <a:latin typeface="Cambria Math" panose="02040503050406030204" pitchFamily="18" charset="0"/>
                                  <a:ea typeface="+mn-ea"/>
                                </a:rPr>
                                <m:t>=</m:t>
                              </m:r>
                              <m:d>
                                <m:dPr>
                                  <m:ctrlPr>
                                    <a:rPr lang="en-US" altLang="zh-CN" sz="2400" b="0" i="1">
                                      <a:latin typeface="Cambria Math" panose="02040503050406030204" pitchFamily="18" charset="0"/>
                                      <a:ea typeface="+mn-ea"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en-US" altLang="zh-CN" sz="2400" b="0" i="1">
                                          <a:latin typeface="Cambria Math" panose="02040503050406030204" pitchFamily="18" charset="0"/>
                                          <a:ea typeface="+mn-ea"/>
                                        </a:rPr>
                                      </m:ctrlPr>
                                    </m:eqArrPr>
                                    <m:e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  <a:ea typeface="+mn-ea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  <a:ea typeface="+mn-ea"/>
                                        </a:rPr>
                                        <m:t>1.5</m:t>
                                      </m:r>
                                    </m:e>
                                  </m:eqArr>
                                </m:e>
                              </m:d>
                            </m:e>
                          </m:eqAr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+mn-ea"/>
                        </a:rPr>
                        <m:t>⟹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+mn-ea"/>
                        </a:rPr>
                        <m:t>𝐴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+mn-ea"/>
                        </a:rPr>
                        <m:t>=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+mn-ea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1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.5</m:t>
                                </m:r>
                              </m:e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1.5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zh-CN" sz="2400" b="0" dirty="0">
                  <a:ea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296" y="1307698"/>
                <a:ext cx="8149408" cy="3306546"/>
              </a:xfrm>
              <a:prstGeom prst="rect">
                <a:avLst/>
              </a:prstGeom>
              <a:blipFill rotWithShape="1">
                <a:blip r:embed="rId2"/>
                <a:stretch>
                  <a:fillRect l="-1" t="-7" r="7" b="1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矩阵表示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672" y="2060848"/>
            <a:ext cx="6128022" cy="464787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342928" y="1286480"/>
                <a:ext cx="8572528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zh-CN" altLang="en-US" sz="2400" dirty="0"/>
                  <a:t>例（旋转矩阵）</a:t>
                </a:r>
                <a:r>
                  <a:rPr lang="en-US" altLang="zh-CN" sz="2400" dirty="0"/>
                  <a:t>.</a:t>
                </a:r>
                <a:r>
                  <a:rPr lang="zh-CN" altLang="en-US" sz="2400" b="0" dirty="0"/>
                  <a:t> </a:t>
                </a:r>
                <a:r>
                  <a:rPr lang="zh-CN" altLang="en-US" sz="2400" b="0" i="0" dirty="0">
                    <a:latin typeface="+mj-lt"/>
                  </a:rPr>
                  <a:t>定义</a:t>
                </a:r>
                <a14:m>
                  <m:oMath xmlns:m="http://schemas.openxmlformats.org/officeDocument/2006/math">
                    <m:r>
                      <a:rPr lang="zh-CN" altLang="en-US" sz="2400" b="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zh-CN" altLang="en-US" sz="2400" b="0" i="1" dirty="0" smtClean="0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400" b="0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zh-CN" altLang="en-US" sz="2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zh-CN" altLang="en-US" sz="2400" b="0" i="1" dirty="0" smtClean="0"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400" b="0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zh-CN" altLang="en-US" sz="2400" b="0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zh-CN" altLang="en-US" sz="2400" b="0" dirty="0"/>
                  <a:t>，其中</a:t>
                </a:r>
                <a14:m>
                  <m:oMath xmlns:m="http://schemas.openxmlformats.org/officeDocument/2006/math">
                    <m:r>
                      <a:rPr lang="zh-CN" altLang="en-US" sz="2400" b="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zh-CN" altLang="en-US" sz="2400" b="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sz="2400" b="0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zh-CN" altLang="en-US" sz="2400" b="0" i="1" dirty="0" smtClean="0">
                        <a:latin typeface="Cambria Math" panose="02040503050406030204" pitchFamily="18" charset="0"/>
                      </a:rPr>
                      <m:t>)=</m:t>
                    </m:r>
                  </m:oMath>
                </a14:m>
                <a:r>
                  <a:rPr lang="zh-CN" altLang="en-US" sz="2400" b="0" dirty="0"/>
                  <a:t>向量</a:t>
                </a:r>
                <a14:m>
                  <m:oMath xmlns:m="http://schemas.openxmlformats.org/officeDocument/2006/math">
                    <m:r>
                      <a:rPr lang="zh-CN" altLang="en-US" sz="2400" b="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CN" altLang="en-US" sz="2400" b="0" dirty="0"/>
                  <a:t>逆时针旋转角度</a:t>
                </a:r>
                <a14:m>
                  <m:oMath xmlns:m="http://schemas.openxmlformats.org/officeDocument/2006/math">
                    <m:r>
                      <a:rPr lang="zh-CN" altLang="en-US" sz="2400" b="0" i="1" dirty="0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zh-CN" altLang="en-US" sz="2400" b="0" dirty="0"/>
                  <a:t>。找到</a:t>
                </a:r>
                <a14:m>
                  <m:oMath xmlns:m="http://schemas.openxmlformats.org/officeDocument/2006/math">
                    <m:r>
                      <a:rPr lang="zh-CN" altLang="en-US" sz="2400" b="0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zh-CN" altLang="en-US" sz="2400" b="0" dirty="0"/>
                  <a:t>的标准矩阵。</a:t>
                </a:r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928" y="1286480"/>
                <a:ext cx="8572528" cy="830997"/>
              </a:xfrm>
              <a:prstGeom prst="rect">
                <a:avLst/>
              </a:prstGeom>
              <a:blipFill rotWithShape="1">
                <a:blip r:embed="rId3"/>
                <a:stretch>
                  <a:fillRect t="-73" r="1" b="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87624" y="0"/>
            <a:ext cx="7358114" cy="980728"/>
          </a:xfrm>
        </p:spPr>
        <p:txBody>
          <a:bodyPr/>
          <a:lstStyle/>
          <a:p>
            <a:r>
              <a:rPr lang="zh-CN" altLang="en-US" sz="2400" dirty="0"/>
              <a:t>线性映射的矩阵表示</a:t>
            </a:r>
            <a:r>
              <a:rPr lang="en-US" altLang="zh-CN" sz="2400" dirty="0"/>
              <a:t> (Matrix Representation of Linear</a:t>
            </a:r>
            <a:r>
              <a:rPr lang="zh-CN" altLang="en-US" sz="2400" dirty="0"/>
              <a:t> </a:t>
            </a:r>
            <a:r>
              <a:rPr lang="en-US" altLang="zh-CN" sz="2400" dirty="0"/>
              <a:t>Mappings)</a:t>
            </a:r>
            <a:endParaRPr lang="zh-CN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334694" y="1340768"/>
                <a:ext cx="8229600" cy="4176464"/>
              </a:xfrm>
            </p:spPr>
            <p:txBody>
              <a:bodyPr/>
              <a:lstStyle/>
              <a:p>
                <a:pPr marL="0" indent="0" algn="just">
                  <a:buNone/>
                </a:pPr>
                <a:r>
                  <a:rPr kumimoji="1" lang="zh-CN" altLang="en-US" sz="2400" b="1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例（转换矩阵）</a:t>
                </a:r>
                <a:r>
                  <a:rPr kumimoji="1" lang="en-US" altLang="zh-CN" sz="2400" b="1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. </a:t>
                </a:r>
                <a:r>
                  <a:rPr kumimoji="1" lang="zh-CN" altLang="en-US" sz="24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考虑一个同态</a:t>
                </a:r>
                <a14:m>
                  <m:oMath xmlns:m="http://schemas.openxmlformats.org/officeDocument/2006/math">
                    <m:r>
                      <a:rPr kumimoji="1" lang="el-GR" altLang="zh-CN" sz="2400" b="0" i="1" smtClean="0">
                        <a:latin typeface="Cambria Math" panose="02040503050406030204" pitchFamily="18" charset="0"/>
                        <a:ea typeface="+mn-ea"/>
                      </a:rPr>
                      <m:t>𝛷</m:t>
                    </m:r>
                    <m:r>
                      <a:rPr kumimoji="1" lang="zh-CN" altLang="en-US" sz="2400" b="0" i="1" smtClean="0">
                        <a:latin typeface="Cambria Math" panose="02040503050406030204" pitchFamily="18" charset="0"/>
                        <a:ea typeface="+mn-ea"/>
                      </a:rPr>
                      <m:t> 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  <a:ea typeface="+mn-ea"/>
                      </a:rPr>
                      <m:t>: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  <a:ea typeface="+mn-ea"/>
                      </a:rPr>
                      <m:t>𝑉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  <a:ea typeface="+mn-ea"/>
                      </a:rPr>
                      <m:t>→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  <a:ea typeface="+mn-ea"/>
                      </a:rPr>
                      <m:t>𝑊</m:t>
                    </m:r>
                  </m:oMath>
                </a14:m>
                <a:r>
                  <a:rPr kumimoji="1" lang="zh-CN" altLang="en-US" sz="24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以及二者的有序基</a:t>
                </a:r>
                <a:r>
                  <a:rPr kumimoji="1" lang="en-US" altLang="zh-CN" sz="24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sz="2400" b="0" i="1">
                        <a:latin typeface="Cambria Math" panose="02040503050406030204" pitchFamily="18" charset="0"/>
                        <a:ea typeface="+mn-ea"/>
                      </a:rPr>
                      <m:t>𝐵</m:t>
                    </m:r>
                    <m:r>
                      <a:rPr kumimoji="1" lang="en-US" altLang="zh-CN" sz="2400" b="0" i="1">
                        <a:latin typeface="Cambria Math" panose="02040503050406030204" pitchFamily="18" charset="0"/>
                        <a:ea typeface="+mn-ea"/>
                      </a:rPr>
                      <m:t>=(</m:t>
                    </m:r>
                    <m:sSub>
                      <m:sSubPr>
                        <m:ctrlPr>
                          <a:rPr kumimoji="1" lang="en-US" altLang="zh-CN" sz="2400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kumimoji="1" lang="en-US" altLang="zh-CN" sz="2400" b="0" i="1">
                            <a:latin typeface="Cambria Math" panose="02040503050406030204" pitchFamily="18" charset="0"/>
                            <a:ea typeface="+mn-ea"/>
                          </a:rPr>
                          <m:t>𝑏</m:t>
                        </m:r>
                      </m:e>
                      <m:sub>
                        <m:r>
                          <a:rPr kumimoji="1" lang="en-US" altLang="zh-CN" sz="2400" b="0" i="1">
                            <a:latin typeface="Cambria Math" panose="02040503050406030204" pitchFamily="18" charset="0"/>
                            <a:ea typeface="+mn-ea"/>
                          </a:rPr>
                          <m:t>1</m:t>
                        </m:r>
                      </m:sub>
                    </m:sSub>
                    <m:r>
                      <a:rPr kumimoji="1" lang="en-US" altLang="zh-CN" sz="2400" b="0" i="1">
                        <a:latin typeface="Cambria Math" panose="02040503050406030204" pitchFamily="18" charset="0"/>
                        <a:ea typeface="+mn-ea"/>
                      </a:rPr>
                      <m:t>,…, </m:t>
                    </m:r>
                    <m:sSub>
                      <m:sSubPr>
                        <m:ctrlPr>
                          <a:rPr kumimoji="1" lang="en-US" altLang="zh-CN" sz="2400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kumimoji="1" lang="en-US" altLang="zh-CN" sz="2400" b="0" i="1">
                            <a:latin typeface="Cambria Math" panose="02040503050406030204" pitchFamily="18" charset="0"/>
                            <a:ea typeface="+mn-ea"/>
                          </a:rPr>
                          <m:t>𝑏</m:t>
                        </m:r>
                      </m:e>
                      <m:sub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  <a:ea typeface="+mn-ea"/>
                          </a:rPr>
                          <m:t>3</m:t>
                        </m:r>
                      </m:sub>
                    </m:sSub>
                    <m:r>
                      <a:rPr kumimoji="1" lang="en-US" altLang="zh-CN" sz="2400" b="0" i="1">
                        <a:latin typeface="Cambria Math" panose="02040503050406030204" pitchFamily="18" charset="0"/>
                        <a:ea typeface="+mn-ea"/>
                      </a:rPr>
                      <m:t>)</m:t>
                    </m:r>
                  </m:oMath>
                </a14:m>
                <a:r>
                  <a:rPr kumimoji="1" lang="zh-CN" altLang="en-US" sz="24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和</a:t>
                </a:r>
                <a14:m>
                  <m:oMath xmlns:m="http://schemas.openxmlformats.org/officeDocument/2006/math">
                    <m:r>
                      <a:rPr kumimoji="1" lang="en-US" altLang="zh-CN" sz="2400" b="0" i="1">
                        <a:latin typeface="Cambria Math" panose="02040503050406030204" pitchFamily="18" charset="0"/>
                        <a:ea typeface="+mn-ea"/>
                      </a:rPr>
                      <m:t>𝐶</m:t>
                    </m:r>
                    <m:r>
                      <a:rPr kumimoji="1" lang="en-US" altLang="zh-CN" sz="2400" b="0" i="1">
                        <a:latin typeface="Cambria Math" panose="02040503050406030204" pitchFamily="18" charset="0"/>
                        <a:ea typeface="+mn-ea"/>
                      </a:rPr>
                      <m:t>=</m:t>
                    </m:r>
                    <m:d>
                      <m:dPr>
                        <m:ctrlPr>
                          <a:rPr kumimoji="1" lang="en-US" altLang="zh-CN" sz="2400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sz="2400" i="1"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kumimoji="1" lang="en-US" altLang="zh-CN" sz="2400" b="0" i="1">
                                <a:latin typeface="Cambria Math" panose="02040503050406030204" pitchFamily="18" charset="0"/>
                                <a:ea typeface="+mn-ea"/>
                              </a:rPr>
                              <m:t>𝑐</m:t>
                            </m:r>
                          </m:e>
                          <m:sub>
                            <m:r>
                              <a:rPr kumimoji="1" lang="en-US" altLang="zh-CN" sz="2400" b="0" i="1">
                                <a:latin typeface="Cambria Math" panose="02040503050406030204" pitchFamily="18" charset="0"/>
                                <a:ea typeface="+mn-ea"/>
                              </a:rPr>
                              <m:t>1</m:t>
                            </m:r>
                          </m:sub>
                        </m:sSub>
                        <m:r>
                          <a:rPr kumimoji="1" lang="en-US" altLang="zh-CN" sz="2400" b="0" i="1">
                            <a:latin typeface="Cambria Math" panose="02040503050406030204" pitchFamily="18" charset="0"/>
                            <a:ea typeface="+mn-ea"/>
                          </a:rPr>
                          <m:t>,…, </m:t>
                        </m:r>
                        <m:sSub>
                          <m:sSubPr>
                            <m:ctrlPr>
                              <a:rPr kumimoji="1" lang="en-US" altLang="zh-CN" sz="2400" i="1"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kumimoji="1" lang="en-US" altLang="zh-CN" sz="2400" b="0" i="1">
                                <a:latin typeface="Cambria Math" panose="02040503050406030204" pitchFamily="18" charset="0"/>
                                <a:ea typeface="+mn-ea"/>
                              </a:rPr>
                              <m:t>𝑐</m:t>
                            </m:r>
                          </m:e>
                          <m:sub>
                            <m:r>
                              <a:rPr kumimoji="1" lang="en-US" altLang="zh-CN" sz="2400" b="0" i="1" smtClean="0">
                                <a:latin typeface="Cambria Math" panose="02040503050406030204" pitchFamily="18" charset="0"/>
                                <a:ea typeface="+mn-ea"/>
                              </a:rPr>
                              <m:t>4</m:t>
                            </m:r>
                          </m:sub>
                        </m:sSub>
                      </m:e>
                    </m:d>
                  </m:oMath>
                </a14:m>
                <a:r>
                  <a:rPr kumimoji="1" lang="zh-CN" altLang="en-US" sz="24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。并且</a:t>
                </a:r>
                <a:endParaRPr kumimoji="1" lang="en-US" altLang="zh-CN" sz="24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l-GR" altLang="zh-CN" sz="2400" b="0" i="1" smtClean="0">
                          <a:latin typeface="Cambria Math" panose="02040503050406030204" pitchFamily="18" charset="0"/>
                          <a:ea typeface="+mn-ea"/>
                        </a:rPr>
                        <m:t>𝛷</m:t>
                      </m:r>
                      <m:d>
                        <m:dPr>
                          <m:ctrlPr>
                            <a:rPr kumimoji="1" lang="en-US" altLang="zh-CN" sz="2400" i="1" smtClean="0"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sz="2400" i="1" smtClean="0">
                                  <a:latin typeface="Cambria Math" panose="02040503050406030204" pitchFamily="18" charset="0"/>
                                  <a:ea typeface="+mn-ea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+mn-ea"/>
                                </a:rPr>
                                <m:t>𝑏</m:t>
                              </m:r>
                            </m:e>
                            <m:sub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+mn-ea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+mn-ea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sz="2400" i="1" smtClean="0"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+mn-ea"/>
                            </a:rPr>
                            <m:t>𝑐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+mn-ea"/>
                            </a:rPr>
                            <m:t>1</m:t>
                          </m:r>
                        </m:sub>
                      </m:sSub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+mn-ea"/>
                        </a:rPr>
                        <m:t>−</m:t>
                      </m:r>
                      <m:sSub>
                        <m:sSub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kumimoji="1" lang="en-US" altLang="zh-CN" sz="2400" b="0" i="1">
                              <a:latin typeface="Cambria Math" panose="02040503050406030204" pitchFamily="18" charset="0"/>
                              <a:ea typeface="+mn-ea"/>
                            </a:rPr>
                            <m:t>𝑐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+mn-ea"/>
                            </a:rPr>
                            <m:t>2</m:t>
                          </m:r>
                        </m:sub>
                      </m:sSub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+mn-ea"/>
                        </a:rPr>
                        <m:t>+3</m:t>
                      </m:r>
                      <m:sSub>
                        <m:sSub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kumimoji="1" lang="en-US" altLang="zh-CN" sz="2400" b="0" i="1">
                              <a:latin typeface="Cambria Math" panose="02040503050406030204" pitchFamily="18" charset="0"/>
                              <a:ea typeface="+mn-ea"/>
                            </a:rPr>
                            <m:t>𝑐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+mn-ea"/>
                            </a:rPr>
                            <m:t>3</m:t>
                          </m:r>
                        </m:sub>
                      </m:sSub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+mn-ea"/>
                        </a:rPr>
                        <m:t>−</m:t>
                      </m:r>
                      <m:sSub>
                        <m:sSub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kumimoji="1" lang="en-US" altLang="zh-CN" sz="2400" b="0" i="1">
                              <a:latin typeface="Cambria Math" panose="02040503050406030204" pitchFamily="18" charset="0"/>
                              <a:ea typeface="+mn-ea"/>
                            </a:rPr>
                            <m:t>𝑐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+mn-ea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1" lang="en-US" altLang="zh-CN" sz="24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l-GR" altLang="zh-CN" sz="2400" b="0" i="1">
                          <a:latin typeface="Cambria Math" panose="02040503050406030204" pitchFamily="18" charset="0"/>
                          <a:ea typeface="+mn-ea"/>
                        </a:rPr>
                        <m:t>𝛷</m:t>
                      </m:r>
                      <m:d>
                        <m:d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sz="2400" i="1">
                                  <a:latin typeface="Cambria Math" panose="02040503050406030204" pitchFamily="18" charset="0"/>
                                  <a:ea typeface="+mn-ea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b="0" i="1">
                                  <a:latin typeface="Cambria Math" panose="02040503050406030204" pitchFamily="18" charset="0"/>
                                  <a:ea typeface="+mn-ea"/>
                                </a:rPr>
                                <m:t>𝑏</m:t>
                              </m:r>
                            </m:e>
                            <m:sub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+mn-ea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kumimoji="1" lang="en-US" altLang="zh-CN" sz="2400" b="0" i="1">
                          <a:latin typeface="Cambria Math" panose="02040503050406030204" pitchFamily="18" charset="0"/>
                          <a:ea typeface="+mn-ea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+mn-ea"/>
                            </a:rPr>
                            <m:t>2</m:t>
                          </m:r>
                          <m:r>
                            <a:rPr kumimoji="1" lang="en-US" altLang="zh-CN" sz="2400" b="0" i="1">
                              <a:latin typeface="Cambria Math" panose="02040503050406030204" pitchFamily="18" charset="0"/>
                              <a:ea typeface="+mn-ea"/>
                            </a:rPr>
                            <m:t>𝑐</m:t>
                          </m:r>
                        </m:e>
                        <m:sub>
                          <m:r>
                            <a:rPr kumimoji="1" lang="en-US" altLang="zh-CN" sz="2400" b="0" i="1">
                              <a:latin typeface="Cambria Math" panose="02040503050406030204" pitchFamily="18" charset="0"/>
                              <a:ea typeface="+mn-ea"/>
                            </a:rPr>
                            <m:t>1</m:t>
                          </m:r>
                        </m:sub>
                      </m:sSub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+mn-ea"/>
                        </a:rPr>
                        <m:t>+</m:t>
                      </m:r>
                      <m:sSub>
                        <m:sSub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kumimoji="1" lang="en-US" altLang="zh-CN" sz="2400" b="0" i="1">
                              <a:latin typeface="Cambria Math" panose="02040503050406030204" pitchFamily="18" charset="0"/>
                              <a:ea typeface="+mn-ea"/>
                            </a:rPr>
                            <m:t>𝑐</m:t>
                          </m:r>
                        </m:e>
                        <m:sub>
                          <m:r>
                            <a:rPr kumimoji="1" lang="en-US" altLang="zh-CN" sz="2400" b="0" i="1">
                              <a:latin typeface="Cambria Math" panose="02040503050406030204" pitchFamily="18" charset="0"/>
                              <a:ea typeface="+mn-ea"/>
                            </a:rPr>
                            <m:t>2</m:t>
                          </m:r>
                        </m:sub>
                      </m:sSub>
                      <m:r>
                        <a:rPr kumimoji="1" lang="en-US" altLang="zh-CN" sz="2400" b="0" i="1">
                          <a:latin typeface="Cambria Math" panose="02040503050406030204" pitchFamily="18" charset="0"/>
                          <a:ea typeface="+mn-ea"/>
                        </a:rPr>
                        <m:t>+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+mn-ea"/>
                        </a:rPr>
                        <m:t>7</m:t>
                      </m:r>
                      <m:sSub>
                        <m:sSub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kumimoji="1" lang="en-US" altLang="zh-CN" sz="2400" b="0" i="1">
                              <a:latin typeface="Cambria Math" panose="02040503050406030204" pitchFamily="18" charset="0"/>
                              <a:ea typeface="+mn-ea"/>
                            </a:rPr>
                            <m:t>𝑐</m:t>
                          </m:r>
                        </m:e>
                        <m:sub>
                          <m:r>
                            <a:rPr kumimoji="1" lang="en-US" altLang="zh-CN" sz="2400" b="0" i="1">
                              <a:latin typeface="Cambria Math" panose="02040503050406030204" pitchFamily="18" charset="0"/>
                              <a:ea typeface="+mn-ea"/>
                            </a:rPr>
                            <m:t>3</m:t>
                          </m:r>
                        </m:sub>
                      </m:sSub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+mn-ea"/>
                        </a:rPr>
                        <m:t>+2</m:t>
                      </m:r>
                      <m:sSub>
                        <m:sSub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kumimoji="1" lang="en-US" altLang="zh-CN" sz="2400" b="0" i="1">
                              <a:latin typeface="Cambria Math" panose="02040503050406030204" pitchFamily="18" charset="0"/>
                              <a:ea typeface="+mn-ea"/>
                            </a:rPr>
                            <m:t>𝑐</m:t>
                          </m:r>
                        </m:e>
                        <m:sub>
                          <m:r>
                            <a:rPr kumimoji="1" lang="en-US" altLang="zh-CN" sz="2400" b="0" i="1">
                              <a:latin typeface="Cambria Math" panose="02040503050406030204" pitchFamily="18" charset="0"/>
                              <a:ea typeface="+mn-ea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1" lang="en-US" altLang="zh-CN" sz="24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l-GR" altLang="zh-CN" sz="2400" b="0" i="1">
                          <a:latin typeface="Cambria Math" panose="02040503050406030204" pitchFamily="18" charset="0"/>
                          <a:ea typeface="+mn-ea"/>
                        </a:rPr>
                        <m:t>𝛷</m:t>
                      </m:r>
                      <m:d>
                        <m:d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sz="2400" i="1">
                                  <a:latin typeface="Cambria Math" panose="02040503050406030204" pitchFamily="18" charset="0"/>
                                  <a:ea typeface="+mn-ea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b="0" i="1">
                                  <a:latin typeface="Cambria Math" panose="02040503050406030204" pitchFamily="18" charset="0"/>
                                  <a:ea typeface="+mn-ea"/>
                                </a:rPr>
                                <m:t>𝑏</m:t>
                              </m:r>
                            </m:e>
                            <m:sub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+mn-ea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kumimoji="1" lang="en-US" altLang="zh-CN" sz="2400" b="0" i="1">
                          <a:latin typeface="Cambria Math" panose="02040503050406030204" pitchFamily="18" charset="0"/>
                          <a:ea typeface="+mn-ea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+mn-ea"/>
                            </a:rPr>
                            <m:t>3</m:t>
                          </m:r>
                          <m:r>
                            <a:rPr kumimoji="1" lang="en-US" altLang="zh-CN" sz="2400" b="0" i="1">
                              <a:latin typeface="Cambria Math" panose="02040503050406030204" pitchFamily="18" charset="0"/>
                              <a:ea typeface="+mn-ea"/>
                            </a:rPr>
                            <m:t>𝑐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+mn-ea"/>
                            </a:rPr>
                            <m:t>2</m:t>
                          </m:r>
                        </m:sub>
                      </m:sSub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+mn-ea"/>
                        </a:rPr>
                        <m:t>+</m:t>
                      </m:r>
                      <m:sSub>
                        <m:sSub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kumimoji="1" lang="en-US" altLang="zh-CN" sz="2400" b="0" i="1">
                              <a:latin typeface="Cambria Math" panose="02040503050406030204" pitchFamily="18" charset="0"/>
                              <a:ea typeface="+mn-ea"/>
                            </a:rPr>
                            <m:t>𝑐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+mn-ea"/>
                            </a:rPr>
                            <m:t>3</m:t>
                          </m:r>
                        </m:sub>
                      </m:sSub>
                      <m:r>
                        <a:rPr kumimoji="1" lang="en-US" altLang="zh-CN" sz="2400" b="0" i="1">
                          <a:latin typeface="Cambria Math" panose="02040503050406030204" pitchFamily="18" charset="0"/>
                          <a:ea typeface="+mn-ea"/>
                        </a:rPr>
                        <m:t>+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+mn-ea"/>
                        </a:rPr>
                        <m:t>4</m:t>
                      </m:r>
                      <m:sSub>
                        <m:sSub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kumimoji="1" lang="en-US" altLang="zh-CN" sz="2400" b="0" i="1">
                              <a:latin typeface="Cambria Math" panose="02040503050406030204" pitchFamily="18" charset="0"/>
                              <a:ea typeface="+mn-ea"/>
                            </a:rPr>
                            <m:t>𝑐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+mn-ea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1" lang="en-US" altLang="zh-CN" sz="24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 marL="0" indent="0" algn="just">
                  <a:buNone/>
                </a:pPr>
                <a:r>
                  <a:rPr kumimoji="1" lang="zh-CN" altLang="en-US" sz="24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相对于</a:t>
                </a:r>
                <a14:m>
                  <m:oMath xmlns:m="http://schemas.openxmlformats.org/officeDocument/2006/math">
                    <m:r>
                      <a:rPr kumimoji="1" lang="en-US" altLang="zh-CN" sz="2400" b="0" i="1">
                        <a:latin typeface="Cambria Math" panose="02040503050406030204" pitchFamily="18" charset="0"/>
                        <a:ea typeface="+mn-ea"/>
                      </a:rPr>
                      <m:t>𝐵</m:t>
                    </m:r>
                  </m:oMath>
                </a14:m>
                <a:r>
                  <a:rPr kumimoji="1" lang="zh-CN" altLang="en-US" sz="24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和</a:t>
                </a:r>
                <a14:m>
                  <m:oMath xmlns:m="http://schemas.openxmlformats.org/officeDocument/2006/math">
                    <m:r>
                      <a:rPr kumimoji="1" lang="en-US" altLang="zh-CN" sz="2400" b="0" i="1" smtClean="0">
                        <a:latin typeface="Cambria Math" panose="02040503050406030204" pitchFamily="18" charset="0"/>
                        <a:ea typeface="+mn-ea"/>
                      </a:rPr>
                      <m:t>𝐶</m:t>
                    </m:r>
                  </m:oMath>
                </a14:m>
                <a:r>
                  <a:rPr kumimoji="1" lang="zh-CN" altLang="en-US" sz="24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的映射矩阵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kumimoji="1" lang="en-US" altLang="zh-CN" sz="2400" b="0" i="1">
                            <a:latin typeface="Cambria Math" panose="02040503050406030204" pitchFamily="18" charset="0"/>
                            <a:ea typeface="+mn-ea"/>
                          </a:rPr>
                          <m:t>𝐴</m:t>
                        </m:r>
                      </m:e>
                      <m:sub>
                        <m:r>
                          <a:rPr kumimoji="1" lang="el-GR" altLang="zh-CN" sz="2400" b="0" i="1">
                            <a:latin typeface="Cambria Math" panose="02040503050406030204" pitchFamily="18" charset="0"/>
                            <a:ea typeface="+mn-ea"/>
                          </a:rPr>
                          <m:t>𝛷</m:t>
                        </m:r>
                      </m:sub>
                    </m:sSub>
                  </m:oMath>
                </a14:m>
                <a:r>
                  <a:rPr kumimoji="1" lang="zh-CN" altLang="en-US" sz="24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满足</a:t>
                </a:r>
                <a14:m>
                  <m:oMath xmlns:m="http://schemas.openxmlformats.org/officeDocument/2006/math">
                    <m:r>
                      <a:rPr kumimoji="1" lang="el-GR" altLang="zh-CN" sz="2400" b="0" i="1">
                        <a:latin typeface="Cambria Math" panose="02040503050406030204" pitchFamily="18" charset="0"/>
                        <a:ea typeface="+mn-ea"/>
                      </a:rPr>
                      <m:t>𝛷</m:t>
                    </m:r>
                    <m:d>
                      <m:dPr>
                        <m:ctrlPr>
                          <a:rPr kumimoji="1" lang="en-US" altLang="zh-CN" sz="2400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sz="2400" i="1"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kumimoji="1" lang="en-US" altLang="zh-CN" sz="2400" b="0" i="1">
                                <a:latin typeface="Cambria Math" panose="02040503050406030204" pitchFamily="18" charset="0"/>
                                <a:ea typeface="+mn-ea"/>
                              </a:rPr>
                              <m:t>𝑏</m:t>
                            </m:r>
                          </m:e>
                          <m:sub>
                            <m:r>
                              <a:rPr kumimoji="1" lang="en-US" altLang="zh-CN" sz="2400" b="0" i="1" smtClean="0">
                                <a:latin typeface="Cambria Math" panose="02040503050406030204" pitchFamily="18" charset="0"/>
                                <a:ea typeface="+mn-ea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kumimoji="1" lang="en-US" altLang="zh-CN" sz="2400" b="0" i="1" smtClean="0">
                        <a:latin typeface="Cambria Math" panose="02040503050406030204" pitchFamily="18" charset="0"/>
                        <a:ea typeface="+mn-ea"/>
                      </a:rPr>
                      <m:t>=</m:t>
                    </m:r>
                    <m:nary>
                      <m:naryPr>
                        <m:chr m:val="∑"/>
                        <m:ctrlPr>
                          <a:rPr kumimoji="1" lang="en-US" altLang="zh-CN" sz="2400" i="1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1" lang="en-US" altLang="zh-CN" sz="2400" b="0" i="1" smtClean="0">
                            <a:latin typeface="Cambria Math" panose="02040503050406030204" pitchFamily="18" charset="0"/>
                            <a:ea typeface="+mn-ea"/>
                          </a:rPr>
                          <m:t>𝑖</m:t>
                        </m:r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  <a:ea typeface="+mn-ea"/>
                          </a:rPr>
                          <m:t>=1</m:t>
                        </m:r>
                      </m:sub>
                      <m:sup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  <a:ea typeface="+mn-ea"/>
                          </a:rPr>
                          <m:t>4</m:t>
                        </m:r>
                      </m:sup>
                      <m:e>
                        <m:sSub>
                          <m:sSubPr>
                            <m:ctrlPr>
                              <a:rPr kumimoji="1" lang="en-US" altLang="zh-CN" sz="2400" i="1" smtClean="0"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kumimoji="1" lang="en-US" altLang="zh-CN" sz="2400" b="0" i="1" smtClean="0">
                                <a:latin typeface="Cambria Math" panose="02040503050406030204" pitchFamily="18" charset="0"/>
                                <a:ea typeface="+mn-ea"/>
                              </a:rPr>
                              <m:t>𝛼</m:t>
                            </m:r>
                          </m:e>
                          <m:sub>
                            <m:r>
                              <a:rPr kumimoji="1" lang="en-US" altLang="zh-CN" sz="2400" b="0" i="1" smtClean="0">
                                <a:latin typeface="Cambria Math" panose="02040503050406030204" pitchFamily="18" charset="0"/>
                                <a:ea typeface="+mn-ea"/>
                              </a:rPr>
                              <m:t>𝑖𝑘</m:t>
                            </m:r>
                          </m:sub>
                        </m:sSub>
                      </m:e>
                    </m:nary>
                    <m:sSub>
                      <m:sSubPr>
                        <m:ctrlPr>
                          <a:rPr kumimoji="1" lang="en-US" altLang="zh-CN" sz="2400" i="1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  <a:ea typeface="+mn-ea"/>
                          </a:rPr>
                          <m:t>𝑐</m:t>
                        </m:r>
                      </m:e>
                      <m:sub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  <a:ea typeface="+mn-ea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1" lang="zh-CN" altLang="en-US" sz="24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，</a:t>
                </a:r>
                <a14:m>
                  <m:oMath xmlns:m="http://schemas.openxmlformats.org/officeDocument/2006/math">
                    <m:r>
                      <a:rPr kumimoji="1" lang="en-US" altLang="zh-CN" sz="2400" b="0" i="1" dirty="0" smtClean="0">
                        <a:latin typeface="Cambria Math" panose="02040503050406030204" pitchFamily="18" charset="0"/>
                        <a:ea typeface="+mn-ea"/>
                      </a:rPr>
                      <m:t>𝑘</m:t>
                    </m:r>
                    <m:r>
                      <a:rPr kumimoji="1" lang="en-US" altLang="zh-CN" sz="2400" b="0" i="1" dirty="0" smtClean="0">
                        <a:latin typeface="Cambria Math" panose="02040503050406030204" pitchFamily="18" charset="0"/>
                        <a:ea typeface="+mn-ea"/>
                      </a:rPr>
                      <m:t>=1, 2, 3</m:t>
                    </m:r>
                  </m:oMath>
                </a14:m>
                <a:r>
                  <a:rPr kumimoji="1" lang="zh-CN" altLang="en-US" sz="24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，写出来为</a:t>
                </a:r>
                <a:endParaRPr kumimoji="1" lang="en-US" altLang="zh-CN" sz="24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kumimoji="1" lang="en-US" altLang="zh-CN" sz="2400" b="0" i="1">
                              <a:latin typeface="Cambria Math" panose="02040503050406030204" pitchFamily="18" charset="0"/>
                              <a:ea typeface="+mn-ea"/>
                            </a:rPr>
                            <m:t>𝐴</m:t>
                          </m:r>
                        </m:e>
                        <m:sub>
                          <m:r>
                            <a:rPr kumimoji="1" lang="el-GR" altLang="zh-CN" sz="2400" b="0" i="1">
                              <a:latin typeface="Cambria Math" panose="02040503050406030204" pitchFamily="18" charset="0"/>
                              <a:ea typeface="+mn-ea"/>
                            </a:rPr>
                            <m:t>𝛷</m:t>
                          </m:r>
                        </m:sub>
                      </m:sSub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+mn-ea"/>
                        </a:rPr>
                        <m:t>=</m:t>
                      </m:r>
                      <m:r>
                        <a:rPr kumimoji="1" lang="en-US" altLang="zh-CN" sz="2400" b="0" i="1">
                          <a:latin typeface="Cambria Math" panose="02040503050406030204" pitchFamily="18" charset="0"/>
                          <a:ea typeface="+mn-ea"/>
                        </a:rPr>
                        <m:t>[</m:t>
                      </m:r>
                      <m:sSub>
                        <m:sSub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+mn-ea"/>
                            </a:rPr>
                            <m:t>𝛼</m:t>
                          </m:r>
                        </m:e>
                        <m:sub>
                          <m:r>
                            <a:rPr kumimoji="1" lang="en-US" altLang="zh-CN" sz="2400" b="0" i="1">
                              <a:latin typeface="Cambria Math" panose="02040503050406030204" pitchFamily="18" charset="0"/>
                              <a:ea typeface="+mn-ea"/>
                            </a:rPr>
                            <m:t>1</m:t>
                          </m:r>
                        </m:sub>
                      </m:sSub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+mn-ea"/>
                        </a:rPr>
                        <m:t>,</m:t>
                      </m:r>
                      <m:sSub>
                        <m:sSub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+mn-ea"/>
                            </a:rPr>
                            <m:t>𝛼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+mn-ea"/>
                            </a:rPr>
                            <m:t>2</m:t>
                          </m:r>
                        </m:sub>
                      </m:sSub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+mn-ea"/>
                        </a:rPr>
                        <m:t>,</m:t>
                      </m:r>
                      <m:sSub>
                        <m:sSub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+mn-ea"/>
                            </a:rPr>
                            <m:t>𝛼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+mn-ea"/>
                            </a:rPr>
                            <m:t>3</m:t>
                          </m:r>
                        </m:sub>
                      </m:sSub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+mn-ea"/>
                        </a:rPr>
                        <m:t>]=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CN" sz="2400" i="1" smtClean="0"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CN" sz="2400" i="1" smtClean="0">
                                  <a:latin typeface="Cambria Math" panose="02040503050406030204" pitchFamily="18" charset="0"/>
                                  <a:ea typeface="+mn-ea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3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kumimoji="1" lang="en-US" altLang="zh-CN" sz="2400" i="1" smtClean="0"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kumimoji="1" lang="en-US" altLang="zh-CN" sz="2400" b="0" i="1" smtClean="0">
                                          <a:latin typeface="Cambria Math" panose="02040503050406030204" pitchFamily="18" charset="0"/>
                                          <a:ea typeface="+mn-ea"/>
                                        </a:rPr>
                                        <m:t>3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kumimoji="1" lang="en-US" altLang="zh-CN" sz="2400" b="0" i="1" smtClean="0">
                                          <a:latin typeface="Cambria Math" panose="02040503050406030204" pitchFamily="18" charset="0"/>
                                          <a:ea typeface="+mn-ea"/>
                                        </a:rPr>
                                        <m:t>−1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kumimoji="1" lang="en-US" altLang="zh-CN" sz="2400" i="1" smtClean="0"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kumimoji="1" lang="en-US" altLang="zh-CN" sz="2400" b="0" i="1" smtClean="0">
                                          <a:latin typeface="Cambria Math" panose="02040503050406030204" pitchFamily="18" charset="0"/>
                                          <a:ea typeface="+mn-ea"/>
                                        </a:rPr>
                                        <m:t>7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kumimoji="1" lang="en-US" altLang="zh-CN" sz="2400" b="0" i="1" smtClean="0">
                                          <a:latin typeface="Cambria Math" panose="02040503050406030204" pitchFamily="18" charset="0"/>
                                          <a:ea typeface="+mn-ea"/>
                                        </a:rPr>
                                        <m:t>2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kumimoji="1" lang="en-US" altLang="zh-CN" sz="2400" i="1" smtClean="0"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kumimoji="1" lang="en-US" altLang="zh-CN" sz="2400" b="0" i="1" smtClean="0">
                                          <a:latin typeface="Cambria Math" panose="02040503050406030204" pitchFamily="18" charset="0"/>
                                          <a:ea typeface="+mn-ea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kumimoji="1" lang="en-US" altLang="zh-CN" sz="2400" b="0" i="1" smtClean="0">
                                          <a:latin typeface="Cambria Math" panose="02040503050406030204" pitchFamily="18" charset="0"/>
                                          <a:ea typeface="+mn-ea"/>
                                        </a:rPr>
                                        <m:t>4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en-US" altLang="zh-CN" sz="24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4694" y="1340768"/>
                <a:ext cx="8229600" cy="4176464"/>
              </a:xfrm>
              <a:blipFill rotWithShape="1">
                <a:blip r:embed="rId3"/>
                <a:stretch>
                  <a:fillRect l="-1" t="-7" r="1" b="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62100" y="2600908"/>
            <a:ext cx="6019800" cy="1656184"/>
          </a:xfrm>
        </p:spPr>
        <p:txBody>
          <a:bodyPr/>
          <a:lstStyle/>
          <a:p>
            <a:r>
              <a:rPr lang="en-US" altLang="zh-CN" dirty="0"/>
              <a:t>3.4</a:t>
            </a:r>
            <a:r>
              <a:rPr lang="zh-CN" altLang="en-US" dirty="0"/>
              <a:t>矩阵乘法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3.4</a:t>
            </a:r>
            <a:r>
              <a:rPr lang="zh-CN" altLang="en-US" dirty="0"/>
              <a:t>矩阵乘法</a:t>
            </a:r>
            <a:endParaRPr lang="en-US" altLang="zh-CN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289" y="3208544"/>
            <a:ext cx="8127511" cy="237626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342928" y="1244600"/>
                <a:ext cx="8477544" cy="121340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zh-CN" altLang="en-US" sz="2400" dirty="0">
                    <a:ea typeface="+mn-ea"/>
                    <a:cs typeface="Times New Roman" panose="02020603050405020304" pitchFamily="18" charset="0"/>
                  </a:rPr>
                  <a:t>定义</a:t>
                </a:r>
                <a:r>
                  <a:rPr lang="en-US" altLang="zh-CN" sz="2400" dirty="0">
                    <a:ea typeface="+mn-ea"/>
                    <a:cs typeface="Times New Roman" panose="02020603050405020304" pitchFamily="18" charset="0"/>
                  </a:rPr>
                  <a:t>.</a:t>
                </a:r>
                <a:r>
                  <a:rPr lang="en-US" altLang="zh-CN" sz="2400" b="0" dirty="0"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lang="zh-CN" altLang="en-US" sz="2400" b="0" dirty="0">
                    <a:ea typeface="+mn-ea"/>
                    <a:cs typeface="Times New Roman" panose="02020603050405020304" pitchFamily="18" charset="0"/>
                  </a:rPr>
                  <a:t>设</a:t>
                </a:r>
                <a14:m>
                  <m:oMath xmlns:m="http://schemas.openxmlformats.org/officeDocument/2006/math">
                    <m:r>
                      <a:rPr lang="zh-CN" altLang="en-US" sz="2400" b="0" i="1" dirty="0" smtClean="0">
                        <a:latin typeface="Cambria Math" panose="02040503050406030204" pitchFamily="18" charset="0"/>
                        <a:ea typeface="+mn-ea"/>
                      </a:rPr>
                      <m:t>𝑇</m:t>
                    </m:r>
                    <m:r>
                      <a:rPr lang="zh-CN" altLang="en-US" sz="2400" b="0" i="1" dirty="0" smtClean="0">
                        <a:latin typeface="Cambria Math" panose="02040503050406030204" pitchFamily="18" charset="0"/>
                        <a:ea typeface="+mn-ea"/>
                      </a:rPr>
                      <m:t>:</m:t>
                    </m:r>
                    <m:sSup>
                      <m:sSup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sSupPr>
                      <m:e>
                        <m:r>
                          <a:rPr lang="zh-CN" altLang="en-US" sz="2400" b="0" i="1" dirty="0" smtClean="0">
                            <a:latin typeface="Cambria Math" panose="02040503050406030204" pitchFamily="18" charset="0"/>
                            <a:ea typeface="+mn-ea"/>
                          </a:rPr>
                          <m:t>𝑅</m:t>
                        </m:r>
                      </m:e>
                      <m:sup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  <a:ea typeface="+mn-ea"/>
                          </a:rPr>
                          <m:t>𝑛</m:t>
                        </m:r>
                      </m:sup>
                    </m:sSup>
                    <m:r>
                      <a:rPr lang="zh-CN" altLang="en-US" sz="2400" b="0" i="1" dirty="0" smtClean="0">
                        <a:latin typeface="Cambria Math" panose="02040503050406030204" pitchFamily="18" charset="0"/>
                        <a:ea typeface="+mn-ea"/>
                      </a:rPr>
                      <m:t>→</m:t>
                    </m:r>
                    <m:sSup>
                      <m:sSup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zh-CN" altLang="en-US" sz="2400" b="0" i="1" dirty="0" smtClean="0">
                            <a:latin typeface="Cambria Math" panose="02040503050406030204" pitchFamily="18" charset="0"/>
                            <a:ea typeface="+mn-ea"/>
                          </a:rPr>
                          <m:t>R</m:t>
                        </m:r>
                      </m:e>
                      <m:sup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  <a:ea typeface="+mn-ea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zh-CN" altLang="en-US" sz="2400" b="0" dirty="0">
                    <a:ea typeface="+mn-ea"/>
                    <a:cs typeface="Times New Roman" panose="02020603050405020304" pitchFamily="18" charset="0"/>
                  </a:rPr>
                  <a:t>和</a:t>
                </a:r>
                <a14:m>
                  <m:oMath xmlns:m="http://schemas.openxmlformats.org/officeDocument/2006/math">
                    <m:r>
                      <a:rPr lang="zh-CN" altLang="en-US" sz="2400" b="0" i="1" dirty="0" smtClean="0">
                        <a:latin typeface="Cambria Math" panose="02040503050406030204" pitchFamily="18" charset="0"/>
                        <a:ea typeface="+mn-ea"/>
                      </a:rPr>
                      <m:t>𝑈</m:t>
                    </m:r>
                    <m:r>
                      <a:rPr lang="zh-CN" altLang="en-US" sz="2400" b="0" i="1" dirty="0" smtClean="0">
                        <a:latin typeface="Cambria Math" panose="02040503050406030204" pitchFamily="18" charset="0"/>
                        <a:ea typeface="+mn-ea"/>
                      </a:rPr>
                      <m:t>:</m:t>
                    </m:r>
                    <m:sSup>
                      <m:sSup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sSupPr>
                      <m:e>
                        <m:r>
                          <a:rPr lang="zh-CN" altLang="en-US" sz="2400" b="0" i="1" dirty="0" smtClean="0">
                            <a:latin typeface="Cambria Math" panose="02040503050406030204" pitchFamily="18" charset="0"/>
                            <a:ea typeface="+mn-ea"/>
                          </a:rPr>
                          <m:t>𝑅</m:t>
                        </m:r>
                      </m:e>
                      <m:sup>
                        <m:r>
                          <a:rPr lang="zh-CN" altLang="en-US" sz="2400" b="0" i="1" dirty="0" smtClean="0">
                            <a:latin typeface="Cambria Math" panose="02040503050406030204" pitchFamily="18" charset="0"/>
                            <a:ea typeface="+mn-ea"/>
                          </a:rPr>
                          <m:t>𝑃</m:t>
                        </m:r>
                      </m:sup>
                    </m:sSup>
                    <m:r>
                      <a:rPr lang="zh-CN" altLang="en-US" sz="2400" b="0" i="1" dirty="0" smtClean="0">
                        <a:latin typeface="Cambria Math" panose="02040503050406030204" pitchFamily="18" charset="0"/>
                        <a:ea typeface="+mn-ea"/>
                      </a:rPr>
                      <m:t>→</m:t>
                    </m:r>
                    <m:sSup>
                      <m:sSup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sSupPr>
                      <m:e>
                        <m:r>
                          <a:rPr lang="zh-CN" altLang="en-US" sz="2400" b="0" i="1" dirty="0" smtClean="0">
                            <a:latin typeface="Cambria Math" panose="02040503050406030204" pitchFamily="18" charset="0"/>
                            <a:ea typeface="+mn-ea"/>
                          </a:rPr>
                          <m:t>𝑅</m:t>
                        </m:r>
                      </m:e>
                      <m:sup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  <a:ea typeface="+mn-ea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zh-CN" altLang="en-US" sz="2400" b="0" dirty="0">
                    <a:ea typeface="+mn-ea"/>
                    <a:cs typeface="Times New Roman" panose="02020603050405020304" pitchFamily="18" charset="0"/>
                  </a:rPr>
                  <a:t>为映射。它们的合成是映射 </a:t>
                </a:r>
                <a14:m>
                  <m:oMath xmlns:m="http://schemas.openxmlformats.org/officeDocument/2006/math">
                    <m:r>
                      <a:rPr lang="zh-CN" altLang="en-US" sz="2400" b="0" i="1" dirty="0">
                        <a:latin typeface="Cambria Math" panose="02040503050406030204" pitchFamily="18" charset="0"/>
                        <a:ea typeface="+mn-ea"/>
                      </a:rPr>
                      <m:t>𝑇</m:t>
                    </m:r>
                    <m:r>
                      <a:rPr lang="zh-CN" altLang="en-US" sz="2400" b="0" i="1" dirty="0">
                        <a:latin typeface="Cambria Math" panose="02040503050406030204" pitchFamily="18" charset="0"/>
                        <a:ea typeface="+mn-ea"/>
                      </a:rPr>
                      <m:t>∘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  <a:ea typeface="+mn-ea"/>
                      </a:rPr>
                      <m:t>𝑈</m:t>
                    </m:r>
                    <m:r>
                      <a:rPr lang="zh-CN" altLang="en-US" sz="2400" b="0" i="1" dirty="0">
                        <a:latin typeface="Cambria Math" panose="02040503050406030204" pitchFamily="18" charset="0"/>
                        <a:ea typeface="+mn-ea"/>
                      </a:rPr>
                      <m:t>:</m:t>
                    </m:r>
                    <m:sSup>
                      <m:sSup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sSupPr>
                      <m:e>
                        <m:r>
                          <a:rPr lang="zh-CN" altLang="en-US" sz="2400" b="0" i="1" dirty="0">
                            <a:latin typeface="Cambria Math" panose="02040503050406030204" pitchFamily="18" charset="0"/>
                            <a:ea typeface="+mn-ea"/>
                          </a:rPr>
                          <m:t>𝑅</m:t>
                        </m:r>
                      </m:e>
                      <m:sup>
                        <m:r>
                          <a:rPr lang="zh-CN" altLang="en-US" sz="2400" b="0" i="1" dirty="0">
                            <a:latin typeface="Cambria Math" panose="02040503050406030204" pitchFamily="18" charset="0"/>
                            <a:ea typeface="+mn-ea"/>
                          </a:rPr>
                          <m:t>𝑃</m:t>
                        </m:r>
                      </m:sup>
                    </m:sSup>
                    <m:r>
                      <a:rPr lang="zh-CN" altLang="en-US" sz="2400" b="0" i="1" dirty="0">
                        <a:latin typeface="Cambria Math" panose="02040503050406030204" pitchFamily="18" charset="0"/>
                        <a:ea typeface="+mn-ea"/>
                      </a:rPr>
                      <m:t>→</m:t>
                    </m:r>
                    <m:sSup>
                      <m:sSup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sSupPr>
                      <m:e>
                        <m:r>
                          <a:rPr lang="zh-CN" altLang="en-US" sz="2400" b="0" i="1" dirty="0">
                            <a:latin typeface="Cambria Math" panose="02040503050406030204" pitchFamily="18" charset="0"/>
                            <a:ea typeface="+mn-ea"/>
                          </a:rPr>
                          <m:t>𝑅</m:t>
                        </m:r>
                      </m:e>
                      <m:sup>
                        <m:r>
                          <a:rPr lang="zh-CN" altLang="en-US" sz="2400" b="0" i="1" dirty="0">
                            <a:latin typeface="Cambria Math" panose="02040503050406030204" pitchFamily="18" charset="0"/>
                            <a:ea typeface="+mn-ea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zh-CN" altLang="en-US" sz="2400" b="0" dirty="0">
                    <a:ea typeface="+mn-ea"/>
                    <a:cs typeface="Times New Roman" panose="02020603050405020304" pitchFamily="18" charset="0"/>
                  </a:rPr>
                  <a:t>，其定义为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dirty="0" smtClean="0">
                          <a:latin typeface="Cambria Math" panose="02040503050406030204" pitchFamily="18" charset="0"/>
                          <a:ea typeface="+mn-ea"/>
                        </a:rPr>
                        <m:t>(</m:t>
                      </m:r>
                      <m:r>
                        <a:rPr lang="zh-CN" altLang="en-US" sz="2400" b="0" i="1" dirty="0">
                          <a:latin typeface="Cambria Math" panose="02040503050406030204" pitchFamily="18" charset="0"/>
                          <a:ea typeface="+mn-ea"/>
                        </a:rPr>
                        <m:t>𝑇</m:t>
                      </m:r>
                      <m:r>
                        <a:rPr lang="zh-CN" altLang="en-US" sz="2400" b="0" i="1" dirty="0">
                          <a:latin typeface="Cambria Math" panose="02040503050406030204" pitchFamily="18" charset="0"/>
                          <a:ea typeface="+mn-ea"/>
                        </a:rPr>
                        <m:t>∘</m:t>
                      </m:r>
                      <m:r>
                        <a:rPr lang="en-US" altLang="zh-CN" sz="2400" b="0" i="1" dirty="0">
                          <a:latin typeface="Cambria Math" panose="02040503050406030204" pitchFamily="18" charset="0"/>
                          <a:ea typeface="+mn-ea"/>
                        </a:rPr>
                        <m:t>𝑈</m:t>
                      </m:r>
                      <m:r>
                        <a:rPr lang="en-US" altLang="zh-CN" sz="2400" b="0" i="1" dirty="0" smtClean="0">
                          <a:latin typeface="Cambria Math" panose="02040503050406030204" pitchFamily="18" charset="0"/>
                          <a:ea typeface="+mn-ea"/>
                        </a:rPr>
                        <m:t>)(</m:t>
                      </m:r>
                      <m:r>
                        <a:rPr lang="zh-CN" altLang="en-US" sz="2400" b="0" i="1" dirty="0" smtClean="0">
                          <a:latin typeface="Cambria Math" panose="02040503050406030204" pitchFamily="18" charset="0"/>
                          <a:ea typeface="+mn-ea"/>
                        </a:rPr>
                        <m:t>𝑥</m:t>
                      </m:r>
                      <m:r>
                        <a:rPr lang="en-US" altLang="zh-CN" sz="2400" b="0" i="1" dirty="0" smtClean="0">
                          <a:latin typeface="Cambria Math" panose="02040503050406030204" pitchFamily="18" charset="0"/>
                          <a:ea typeface="+mn-ea"/>
                        </a:rPr>
                        <m:t>)</m:t>
                      </m:r>
                      <m:r>
                        <a:rPr lang="zh-CN" altLang="en-US" sz="2400" b="0" i="1" dirty="0" smtClean="0">
                          <a:latin typeface="Cambria Math" panose="02040503050406030204" pitchFamily="18" charset="0"/>
                          <a:ea typeface="+mn-ea"/>
                        </a:rPr>
                        <m:t>=</m:t>
                      </m:r>
                      <m:r>
                        <a:rPr lang="zh-CN" altLang="en-US" sz="2400" b="0" i="1" dirty="0" smtClean="0">
                          <a:latin typeface="Cambria Math" panose="02040503050406030204" pitchFamily="18" charset="0"/>
                          <a:ea typeface="+mn-ea"/>
                        </a:rPr>
                        <m:t>𝑇</m:t>
                      </m:r>
                      <m:r>
                        <a:rPr lang="en-US" altLang="zh-CN" sz="2400" b="0" i="1" dirty="0" smtClean="0">
                          <a:latin typeface="Cambria Math" panose="02040503050406030204" pitchFamily="18" charset="0"/>
                          <a:ea typeface="+mn-ea"/>
                        </a:rPr>
                        <m:t>(</m:t>
                      </m:r>
                      <m:r>
                        <a:rPr lang="zh-CN" altLang="en-US" sz="2400" b="0" i="1" dirty="0" smtClean="0">
                          <a:latin typeface="Cambria Math" panose="02040503050406030204" pitchFamily="18" charset="0"/>
                          <a:ea typeface="+mn-ea"/>
                        </a:rPr>
                        <m:t>𝑈</m:t>
                      </m:r>
                      <m:d>
                        <m:dPr>
                          <m:ctrlPr>
                            <a:rPr lang="en-US" altLang="zh-CN" sz="2400" b="0" i="1" dirty="0" smtClean="0"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dPr>
                        <m:e>
                          <m:r>
                            <a:rPr lang="zh-CN" altLang="en-US" sz="2400" b="0" i="1" dirty="0" smtClean="0">
                              <a:latin typeface="Cambria Math" panose="02040503050406030204" pitchFamily="18" charset="0"/>
                              <a:ea typeface="+mn-ea"/>
                            </a:rPr>
                            <m:t>𝑥</m:t>
                          </m:r>
                        </m:e>
                      </m:d>
                      <m:r>
                        <a:rPr lang="en-US" altLang="zh-CN" sz="2400" b="0" i="1" dirty="0" smtClean="0">
                          <a:latin typeface="Cambria Math" panose="02040503050406030204" pitchFamily="18" charset="0"/>
                          <a:ea typeface="+mn-ea"/>
                        </a:rPr>
                        <m:t>)</m:t>
                      </m:r>
                    </m:oMath>
                  </m:oMathPara>
                </a14:m>
                <a:endParaRPr lang="zh-CN" altLang="en-US" sz="2400" b="0" dirty="0">
                  <a:ea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928" y="1244600"/>
                <a:ext cx="8477544" cy="1213409"/>
              </a:xfrm>
              <a:prstGeom prst="rect">
                <a:avLst/>
              </a:prstGeom>
              <a:blipFill rotWithShape="1">
                <a:blip r:embed="rId3"/>
                <a:stretch>
                  <a:fillRect r="4" b="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矩阵乘法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5452" y="3429000"/>
            <a:ext cx="4956423" cy="314080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374848" y="1144459"/>
                <a:ext cx="8517632" cy="19687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zh-CN" altLang="en-US" sz="2400" b="0" dirty="0"/>
                  <a:t>矩阵乘法恰好对应于相应线性映射的复合。首先，我们需要一些术语。</a:t>
                </a:r>
              </a:p>
              <a:p>
                <a:pPr algn="just"/>
                <a:endParaRPr lang="zh-CN" altLang="en-US" sz="2400" b="0" dirty="0"/>
              </a:p>
              <a:p>
                <a:pPr algn="just"/>
                <a:r>
                  <a:rPr lang="zh-CN" altLang="en-US" sz="2400" dirty="0"/>
                  <a:t>符号：</a:t>
                </a:r>
                <a:r>
                  <a:rPr lang="zh-CN" altLang="en-US" sz="2400" b="0" dirty="0"/>
                  <a:t>设</a:t>
                </a:r>
                <a14:m>
                  <m:oMath xmlns:m="http://schemas.openxmlformats.org/officeDocument/2006/math">
                    <m:r>
                      <a:rPr lang="zh-CN" altLang="en-US" sz="2400" b="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en-US" sz="2400" b="0" dirty="0"/>
                  <a:t>为一个</a:t>
                </a:r>
                <a14:m>
                  <m:oMath xmlns:m="http://schemas.openxmlformats.org/officeDocument/2006/math">
                    <m:r>
                      <a:rPr lang="zh-CN" altLang="en-US" sz="2400" b="0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zh-CN" altLang="en-US" sz="2400" b="0" i="1" dirty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zh-CN" altLang="en-US" sz="2400" b="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sz="2400" b="0" dirty="0"/>
                  <a:t>矩阵。我们一般将第</a:t>
                </a:r>
                <a14:m>
                  <m:oMath xmlns:m="http://schemas.openxmlformats.org/officeDocument/2006/math">
                    <m:r>
                      <a:rPr lang="zh-CN" altLang="en-US" sz="2400" b="0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zh-CN" altLang="en-US" sz="2400" b="0" dirty="0"/>
                  <a:t>行和第</a:t>
                </a:r>
                <a14:m>
                  <m:oMath xmlns:m="http://schemas.openxmlformats.org/officeDocument/2006/math">
                    <m:r>
                      <a:rPr lang="zh-CN" altLang="en-US" sz="2400" b="0" i="1" dirty="0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zh-CN" altLang="en-US" sz="2400" b="0" dirty="0"/>
                  <a:t>列的元素写为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b="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zh-CN" altLang="en-US" sz="2400" b="0" dirty="0"/>
                  <a:t>。它被称为矩阵的第</a:t>
                </a:r>
                <a14:m>
                  <m:oMath xmlns:m="http://schemas.openxmlformats.org/officeDocument/2006/math">
                    <m:r>
                      <a:rPr lang="zh-CN" altLang="en-US" sz="2400" b="0" i="1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zh-CN" altLang="en-US" sz="2400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zh-CN" altLang="en-US" sz="2400" b="0" i="1" dirty="0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zh-CN" altLang="en-US" sz="2400" b="0" dirty="0"/>
                  <a:t>项。</a:t>
                </a:r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848" y="1144459"/>
                <a:ext cx="8517632" cy="1968744"/>
              </a:xfrm>
              <a:prstGeom prst="rect">
                <a:avLst/>
              </a:prstGeom>
              <a:blipFill rotWithShape="1">
                <a:blip r:embed="rId3"/>
                <a:stretch>
                  <a:fillRect l="-2" t="-10" r="7" b="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矩阵乘法（列的视角）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395536" y="1244600"/>
                <a:ext cx="8424936" cy="51829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zh-CN" altLang="en-US" sz="2000" dirty="0"/>
                  <a:t>定义（矩阵乘法）</a:t>
                </a:r>
                <a:r>
                  <a:rPr lang="en-US" altLang="zh-CN" sz="2000" dirty="0"/>
                  <a:t>.</a:t>
                </a:r>
                <a:r>
                  <a:rPr lang="en-US" altLang="zh-CN" sz="2000" b="0" dirty="0"/>
                  <a:t> </a:t>
                </a:r>
                <a:r>
                  <a:rPr lang="zh-CN" altLang="en-US" sz="2000" b="0" dirty="0"/>
                  <a:t>令</a:t>
                </a:r>
                <a14:m>
                  <m:oMath xmlns:m="http://schemas.openxmlformats.org/officeDocument/2006/math">
                    <m:r>
                      <a:rPr lang="en-US" altLang="zh-CN" sz="2000" b="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en-US" sz="2000" b="0" dirty="0"/>
                  <a:t>是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sz="2000" b="0" dirty="0"/>
                  <a:t>矩阵，</a:t>
                </a:r>
                <a14:m>
                  <m:oMath xmlns:m="http://schemas.openxmlformats.org/officeDocument/2006/math">
                    <m:r>
                      <a:rPr lang="en-US" altLang="zh-CN" sz="2000" b="0" i="1" dirty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zh-CN" altLang="en-US" sz="2000" b="0" dirty="0"/>
                  <a:t>是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altLang="zh-CN" sz="20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zh-CN" altLang="en-US" sz="2000" b="0" dirty="0"/>
                  <a:t>矩阵，用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zh-CN" altLang="en-US" sz="2000" b="0" dirty="0"/>
                  <a:t>表示</a:t>
                </a:r>
                <a14:m>
                  <m:oMath xmlns:m="http://schemas.openxmlformats.org/officeDocument/2006/math">
                    <m:r>
                      <a:rPr lang="en-US" altLang="zh-CN" sz="2000" b="0" i="1" dirty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zh-CN" altLang="en-US" sz="2000" b="0" dirty="0"/>
                  <a:t>的列</a:t>
                </a:r>
                <a:endParaRPr lang="en-US" altLang="zh-CN" sz="2000" b="0" dirty="0"/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</m:e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2000" b="0" i="1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</m:e>
                              <m:e/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2000" b="0" i="1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sz="20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2000" b="0" i="1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</m:e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2000" b="0" i="1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</m:e>
                              <m:e/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2000" b="0" i="1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zh-CN" sz="2000" b="0" dirty="0"/>
              </a:p>
              <a:p>
                <a:pPr algn="just"/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𝐴𝐵</m:t>
                    </m:r>
                  </m:oMath>
                </a14:m>
                <a:r>
                  <a:rPr lang="zh-CN" altLang="en-US" sz="2000" b="0" dirty="0"/>
                  <a:t>的乘积是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zh-CN" altLang="en-US" sz="2000" b="0" dirty="0"/>
                  <a:t>的矩阵，且列是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altLang="zh-CN" sz="2000" b="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2000" b="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000" b="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0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altLang="zh-CN" sz="2000" b="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2000" b="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000" b="0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CN" sz="20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altLang="zh-CN" sz="2000" b="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2000" b="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endParaRPr lang="en-US" altLang="zh-CN" sz="2000" b="0" dirty="0"/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𝐴𝐵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sz="20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000" b="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2000" b="0" i="1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</m:e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2000" b="0" i="1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</m:e>
                              <m:e/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2000" b="0" i="1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0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  <m:r>
                                      <a:rPr lang="en-US" altLang="zh-CN" sz="2000" b="0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altLang="zh-CN" sz="2000" b="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  <m:sSub>
                                  <m:sSubPr>
                                    <m:ctrlPr>
                                      <a:rPr lang="en-US" altLang="zh-CN" sz="20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b="0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altLang="zh-CN" sz="2000" b="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sz="20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0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  <m:r>
                                      <a:rPr lang="en-US" altLang="zh-CN" sz="2000" b="0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altLang="zh-CN" sz="2000" b="0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2000" b="0" i="1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</m:e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2000" b="0" i="1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</m:e>
                              <m:e/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2000" b="0" i="1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zh-CN" sz="2000" b="0" dirty="0"/>
              </a:p>
              <a:p>
                <a:pPr algn="just"/>
                <a:r>
                  <a:rPr lang="zh-CN" altLang="en-US" sz="2000" b="0" dirty="0"/>
                  <a:t>换言之，矩阵乘法被定义为列乘以列，或者“分布在</a:t>
                </a:r>
                <a14:m>
                  <m:oMath xmlns:m="http://schemas.openxmlformats.org/officeDocument/2006/math">
                    <m:r>
                      <a:rPr lang="en-US" altLang="zh-CN" sz="2000" b="0" i="1" dirty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zh-CN" altLang="en-US" sz="2000" b="0" dirty="0"/>
                  <a:t>的列上”。例</a:t>
                </a:r>
                <a:endParaRPr lang="en-US" altLang="zh-CN" sz="2000" b="0" dirty="0"/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zh-CN" altLang="zh-CN" sz="2000" i="1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mPr>
                        <m:mr>
                          <m:e/>
                          <m:e>
                            <m:d>
                              <m:dPr>
                                <m:ctrlPr>
                                  <a:rPr lang="zh-CN" altLang="zh-CN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plcHide m:val="on"/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zh-CN" altLang="zh-CN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CN" sz="2000">
                                          <a:latin typeface="Cambria Math" panose="02040503050406030204" pitchFamily="18" charset="0"/>
                                          <a:ea typeface="等线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altLang="zh-CN" sz="2000">
                                          <a:latin typeface="Cambria Math" panose="02040503050406030204" pitchFamily="18" charset="0"/>
                                          <a:ea typeface="等线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altLang="zh-CN" sz="2000">
                                          <a:latin typeface="Cambria Math" panose="02040503050406030204" pitchFamily="18" charset="0"/>
                                          <a:ea typeface="等线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2000">
                                          <a:latin typeface="Cambria Math" panose="02040503050406030204" pitchFamily="18" charset="0"/>
                                          <a:ea typeface="等线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2000">
                                          <a:latin typeface="Cambria Math" panose="02040503050406030204" pitchFamily="18" charset="0"/>
                                          <a:ea typeface="等线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altLang="zh-CN" sz="2000">
                                          <a:latin typeface="Cambria Math" panose="02040503050406030204" pitchFamily="18" charset="0"/>
                                          <a:ea typeface="等线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d>
                            <m:d>
                              <m:dPr>
                                <m:ctrlPr>
                                  <a:rPr lang="zh-CN" altLang="zh-CN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plcHide m:val="on"/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zh-CN" altLang="zh-CN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CN" sz="2000">
                                          <a:latin typeface="Cambria Math" panose="02040503050406030204" pitchFamily="18" charset="0"/>
                                          <a:ea typeface="等线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altLang="zh-CN" sz="2000">
                                          <a:latin typeface="Cambria Math" panose="02040503050406030204" pitchFamily="18" charset="0"/>
                                          <a:ea typeface="等线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2000">
                                          <a:latin typeface="Cambria Math" panose="02040503050406030204" pitchFamily="18" charset="0"/>
                                          <a:ea typeface="等线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2000">
                                          <a:latin typeface="Cambria Math" panose="02040503050406030204" pitchFamily="18" charset="0"/>
                                          <a:ea typeface="等线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2000">
                                          <a:latin typeface="Cambria Math" panose="02040503050406030204" pitchFamily="18" charset="0"/>
                                          <a:ea typeface="等线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altLang="zh-CN" sz="2000">
                                          <a:latin typeface="Cambria Math" panose="02040503050406030204" pitchFamily="18" charset="0"/>
                                          <a:ea typeface="等线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d>
                            <m:r>
                              <a:rPr lang="en-US" altLang="zh-CN" sz="2000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=</m:t>
                            </m:r>
                            <m:d>
                              <m:dPr>
                                <m:ctrlPr>
                                  <a:rPr lang="zh-CN" altLang="zh-CN" sz="20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ctrlPr>
                                      <a:rPr lang="zh-CN" altLang="zh-CN" sz="20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plcHide m:val="on"/>
                                        <m:mcs>
                                          <m:mc>
                                            <m:mcPr>
                                              <m:count m:val="3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zh-CN" altLang="zh-CN" sz="2000" i="1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a:rPr lang="en-US" altLang="zh-CN" sz="2000">
                                              <a:effectLst/>
                                              <a:latin typeface="Cambria Math" panose="02040503050406030204" pitchFamily="18" charset="0"/>
                                              <a:ea typeface="等线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e>
                                          <m:r>
                                            <a:rPr lang="en-US" altLang="zh-CN" sz="2000">
                                              <a:effectLst/>
                                              <a:latin typeface="Cambria Math" panose="02040503050406030204" pitchFamily="18" charset="0"/>
                                              <a:ea typeface="等线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e>
                                          <m:r>
                                            <a:rPr lang="en-US" altLang="zh-CN" sz="2000">
                                              <a:effectLst/>
                                              <a:latin typeface="Cambria Math" panose="02040503050406030204" pitchFamily="18" charset="0"/>
                                              <a:ea typeface="等线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altLang="zh-CN" sz="2000">
                                              <a:effectLst/>
                                              <a:latin typeface="Cambria Math" panose="02040503050406030204" pitchFamily="18" charset="0"/>
                                              <a:ea typeface="等线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altLang="zh-CN" sz="2000">
                                              <a:effectLst/>
                                              <a:latin typeface="Cambria Math" panose="02040503050406030204" pitchFamily="18" charset="0"/>
                                              <a:ea typeface="等线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e>
                                          <m:r>
                                            <a:rPr lang="en-US" altLang="zh-CN" sz="2000">
                                              <a:effectLst/>
                                              <a:latin typeface="Cambria Math" panose="02040503050406030204" pitchFamily="18" charset="0"/>
                                              <a:ea typeface="等线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1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  <m:d>
                                  <m:dPr>
                                    <m:ctrlPr>
                                      <a:rPr lang="zh-CN" altLang="zh-CN" sz="20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plcHide m:val="on"/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zh-CN" altLang="zh-CN" sz="2000" i="1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a:rPr lang="en-US" altLang="zh-CN" sz="2000">
                                              <a:effectLst/>
                                              <a:latin typeface="Cambria Math" panose="02040503050406030204" pitchFamily="18" charset="0"/>
                                              <a:ea typeface="等线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1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altLang="zh-CN" sz="2000">
                                              <a:effectLst/>
                                              <a:latin typeface="Cambria Math" panose="02040503050406030204" pitchFamily="18" charset="0"/>
                                              <a:ea typeface="等线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altLang="zh-CN" sz="2000">
                                              <a:effectLst/>
                                              <a:latin typeface="Cambria Math" panose="02040503050406030204" pitchFamily="18" charset="0"/>
                                              <a:ea typeface="等线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1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  <m:d>
                                  <m:dPr>
                                    <m:ctrlPr>
                                      <a:rPr lang="zh-CN" altLang="zh-CN" sz="20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plcHide m:val="on"/>
                                        <m:mcs>
                                          <m:mc>
                                            <m:mcPr>
                                              <m:count m:val="3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zh-CN" altLang="zh-CN" sz="2000" i="1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a:rPr lang="en-US" altLang="zh-CN" sz="2000">
                                              <a:effectLst/>
                                              <a:latin typeface="Cambria Math" panose="02040503050406030204" pitchFamily="18" charset="0"/>
                                              <a:ea typeface="等线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e>
                                          <m:r>
                                            <a:rPr lang="en-US" altLang="zh-CN" sz="2000">
                                              <a:effectLst/>
                                              <a:latin typeface="Cambria Math" panose="02040503050406030204" pitchFamily="18" charset="0"/>
                                              <a:ea typeface="等线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e>
                                          <m:r>
                                            <a:rPr lang="en-US" altLang="zh-CN" sz="2000">
                                              <a:effectLst/>
                                              <a:latin typeface="Cambria Math" panose="02040503050406030204" pitchFamily="18" charset="0"/>
                                              <a:ea typeface="等线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altLang="zh-CN" sz="2000">
                                              <a:effectLst/>
                                              <a:latin typeface="Cambria Math" panose="02040503050406030204" pitchFamily="18" charset="0"/>
                                              <a:ea typeface="等线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altLang="zh-CN" sz="2000">
                                              <a:effectLst/>
                                              <a:latin typeface="Cambria Math" panose="02040503050406030204" pitchFamily="18" charset="0"/>
                                              <a:ea typeface="等线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e>
                                          <m:r>
                                            <a:rPr lang="en-US" altLang="zh-CN" sz="2000">
                                              <a:effectLst/>
                                              <a:latin typeface="Cambria Math" panose="02040503050406030204" pitchFamily="18" charset="0"/>
                                              <a:ea typeface="等线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1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  <m:d>
                                  <m:dPr>
                                    <m:ctrlPr>
                                      <a:rPr lang="zh-CN" altLang="zh-CN" sz="20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plcHide m:val="on"/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zh-CN" altLang="zh-CN" sz="2000" i="1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a:rPr lang="en-US" altLang="zh-CN" sz="2000">
                                              <a:effectLst/>
                                              <a:latin typeface="Cambria Math" panose="02040503050406030204" pitchFamily="18" charset="0"/>
                                              <a:ea typeface="等线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altLang="zh-CN" sz="2000">
                                              <a:effectLst/>
                                              <a:latin typeface="Cambria Math" panose="02040503050406030204" pitchFamily="18" charset="0"/>
                                              <a:ea typeface="等线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1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altLang="zh-CN" sz="2000">
                                              <a:effectLst/>
                                              <a:latin typeface="Cambria Math" panose="02040503050406030204" pitchFamily="18" charset="0"/>
                                              <a:ea typeface="等线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e>
                            </m:d>
                          </m:e>
                        </m:mr>
                        <m:mr>
                          <m:e/>
                          <m:e>
                            <m:r>
                              <a:rPr lang="en-US" altLang="zh-CN" sz="2000" b="1" i="1" smtClean="0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               </m:t>
                            </m:r>
                            <m:r>
                              <a:rPr lang="en-US" altLang="zh-CN" sz="2000" i="1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a:rPr lang="en-US" altLang="zh-CN" sz="2000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=</m:t>
                            </m:r>
                            <m:d>
                              <m:dPr>
                                <m:ctrlPr>
                                  <a:rPr lang="zh-CN" altLang="zh-CN" sz="20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ctrlPr>
                                      <a:rPr lang="zh-CN" altLang="zh-CN" sz="20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type m:val="noBar"/>
                                        <m:ctrlPr>
                                          <a:rPr lang="zh-CN" altLang="zh-CN" sz="2000" i="1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altLang="zh-CN" sz="2000"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altLang="zh-CN" sz="2000"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1</m:t>
                                        </m:r>
                                      </m:den>
                                    </m:f>
                                  </m:e>
                                </m:d>
                                <m:d>
                                  <m:dPr>
                                    <m:ctrlPr>
                                      <a:rPr lang="zh-CN" altLang="zh-CN" sz="20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type m:val="noBar"/>
                                        <m:ctrlPr>
                                          <a:rPr lang="zh-CN" altLang="zh-CN" sz="2000" i="1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altLang="zh-CN" sz="2000"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altLang="zh-CN" sz="2000"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1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</m:d>
                            <m:r>
                              <a:rPr lang="en-US" altLang="zh-CN" sz="2000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=</m:t>
                            </m:r>
                            <m:d>
                              <m:dPr>
                                <m:ctrlPr>
                                  <a:rPr lang="zh-CN" altLang="zh-CN" sz="20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plcHide m:val="on"/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zh-CN" altLang="zh-CN" sz="20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CN" sz="2000">
                                          <a:effectLst/>
                                          <a:latin typeface="Cambria Math" panose="02040503050406030204" pitchFamily="18" charset="0"/>
                                          <a:ea typeface="等线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altLang="zh-CN" sz="2000">
                                          <a:effectLst/>
                                          <a:latin typeface="Cambria Math" panose="02040503050406030204" pitchFamily="18" charset="0"/>
                                          <a:ea typeface="等线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2000">
                                          <a:effectLst/>
                                          <a:latin typeface="Cambria Math" panose="02040503050406030204" pitchFamily="18" charset="0"/>
                                          <a:ea typeface="等线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altLang="zh-CN" sz="2000">
                                          <a:effectLst/>
                                          <a:latin typeface="Cambria Math" panose="02040503050406030204" pitchFamily="18" charset="0"/>
                                          <a:ea typeface="等线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d>
                          </m:e>
                        </m:mr>
                      </m:m>
                    </m:oMath>
                  </m:oMathPara>
                </a14:m>
                <a:endParaRPr lang="zh-CN" altLang="zh-CN" sz="2000" dirty="0">
                  <a:effectLst/>
                  <a:latin typeface="Georgia" panose="02040502050405020303" pitchFamily="18" charset="0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36" y="1244600"/>
                <a:ext cx="8424936" cy="5182957"/>
              </a:xfrm>
              <a:prstGeom prst="rect">
                <a:avLst/>
              </a:prstGeom>
              <a:blipFill rotWithShape="1">
                <a:blip r:embed="rId2"/>
                <a:stretch>
                  <a:fillRect l="-7" r="4" b="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矩阵乘法（单元视角）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400236" y="1244600"/>
                <a:ext cx="8363271" cy="15994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zh-CN" altLang="en-US" sz="2400" dirty="0"/>
                  <a:t>矩阵乘法的行列规则。</a:t>
                </a:r>
                <a:r>
                  <a:rPr lang="zh-CN" altLang="en-US" sz="2400" b="0" dirty="0"/>
                  <a:t>假设</a:t>
                </a:r>
                <a14:m>
                  <m:oMath xmlns:m="http://schemas.openxmlformats.org/officeDocument/2006/math">
                    <m:r>
                      <a:rPr lang="zh-CN" altLang="en-US" sz="2400" b="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en-US" sz="2400" b="0" dirty="0"/>
                  <a:t>为</a:t>
                </a:r>
                <a14:m>
                  <m:oMath xmlns:m="http://schemas.openxmlformats.org/officeDocument/2006/math">
                    <m:r>
                      <a:rPr lang="zh-CN" altLang="en-US" sz="2400" b="0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zh-CN" altLang="en-US" sz="2400" b="0" i="1" dirty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zh-CN" altLang="en-US" sz="2400" b="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sz="2400" b="0" dirty="0"/>
                  <a:t>矩阵，假设</a:t>
                </a:r>
                <a14:m>
                  <m:oMath xmlns:m="http://schemas.openxmlformats.org/officeDocument/2006/math">
                    <m:r>
                      <a:rPr lang="zh-CN" altLang="en-US" sz="2400" b="0" i="1" dirty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zh-CN" altLang="en-US" sz="2400" b="0" dirty="0"/>
                  <a:t> 为</a:t>
                </a:r>
                <a14:m>
                  <m:oMath xmlns:m="http://schemas.openxmlformats.org/officeDocument/2006/math">
                    <m:r>
                      <a:rPr lang="zh-CN" altLang="en-US" sz="2400" b="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zh-CN" altLang="en-US" sz="2400" b="0" i="1" dirty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zh-CN" altLang="en-US" sz="2400" b="0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zh-CN" altLang="en-US" sz="2400" b="0" dirty="0"/>
                  <a:t>矩阵，设</a:t>
                </a:r>
                <a14:m>
                  <m:oMath xmlns:m="http://schemas.openxmlformats.org/officeDocument/2006/math">
                    <m:r>
                      <a:rPr lang="zh-CN" altLang="en-US" sz="2400" b="0" i="1" dirty="0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zh-CN" altLang="en-US" sz="24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zh-CN" altLang="en-US" sz="2400" b="0" i="1" dirty="0" smtClean="0">
                        <a:latin typeface="Cambria Math" panose="02040503050406030204" pitchFamily="18" charset="0"/>
                      </a:rPr>
                      <m:t>𝐴𝐵</m:t>
                    </m:r>
                  </m:oMath>
                </a14:m>
                <a:r>
                  <a:rPr lang="zh-CN" altLang="en-US" sz="2400" b="0" dirty="0"/>
                  <a:t>。则</a:t>
                </a:r>
                <a14:m>
                  <m:oMath xmlns:m="http://schemas.openxmlformats.org/officeDocument/2006/math">
                    <m:r>
                      <a:rPr lang="zh-CN" altLang="en-US" sz="2400" b="0" i="1" dirty="0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zh-CN" altLang="en-US" sz="2400" b="0" dirty="0"/>
                  <a:t>的第</a:t>
                </a:r>
                <a14:m>
                  <m:oMath xmlns:m="http://schemas.openxmlformats.org/officeDocument/2006/math">
                    <m:r>
                      <a:rPr lang="zh-CN" altLang="en-US" sz="2400" b="0" i="1" dirty="0" smtClean="0">
                        <a:latin typeface="Cambria Math" panose="02040503050406030204" pitchFamily="18" charset="0"/>
                      </a:rPr>
                      <m:t>𝑖𝑗</m:t>
                    </m:r>
                  </m:oMath>
                </a14:m>
                <a:r>
                  <a:rPr lang="zh-CN" altLang="en-US" sz="2400" b="0" dirty="0"/>
                  <a:t>项为</a:t>
                </a:r>
                <a14:m>
                  <m:oMath xmlns:m="http://schemas.openxmlformats.org/officeDocument/2006/math">
                    <m:r>
                      <a:rPr lang="zh-CN" altLang="en-US" sz="2400" b="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en-US" sz="2400" b="0" dirty="0"/>
                  <a:t>的第</a:t>
                </a:r>
                <a14:m>
                  <m:oMath xmlns:m="http://schemas.openxmlformats.org/officeDocument/2006/math">
                    <m:r>
                      <a:rPr lang="zh-CN" altLang="en-US" sz="2400" b="0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zh-CN" altLang="en-US" sz="2400" b="0" dirty="0"/>
                  <a:t>行乘以</a:t>
                </a:r>
                <a14:m>
                  <m:oMath xmlns:m="http://schemas.openxmlformats.org/officeDocument/2006/math">
                    <m:r>
                      <a:rPr lang="zh-CN" altLang="en-US" sz="2400" b="0" i="1" dirty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zh-CN" altLang="en-US" sz="2400" b="0" dirty="0"/>
                  <a:t>的第 </a:t>
                </a:r>
                <a14:m>
                  <m:oMath xmlns:m="http://schemas.openxmlformats.org/officeDocument/2006/math">
                    <m:r>
                      <a:rPr lang="zh-CN" altLang="en-US" sz="2400" b="0" i="1" dirty="0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zh-CN" altLang="en-US" sz="2400" b="0" dirty="0"/>
                  <a:t>列：</a:t>
                </a:r>
                <a:endParaRPr lang="en-US" altLang="zh-CN" sz="2400" b="0" dirty="0"/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2400" b="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zh-CN" sz="24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sz="2400" b="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altLang="zh-CN" sz="24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2400" b="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n-US" altLang="zh-CN" sz="24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CN" sz="2400" b="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altLang="zh-CN" sz="2400" b="0" dirty="0"/>
              </a:p>
              <a:p>
                <a:pPr algn="just"/>
                <a:r>
                  <a:rPr lang="zh-CN" altLang="en-US" sz="2400" b="0" dirty="0"/>
                  <a:t>图表如下</a:t>
                </a:r>
                <a:endParaRPr lang="en-US" altLang="zh-CN" sz="2400" b="0" dirty="0"/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236" y="1244600"/>
                <a:ext cx="8363271" cy="1599412"/>
              </a:xfrm>
              <a:prstGeom prst="rect">
                <a:avLst/>
              </a:prstGeom>
              <a:blipFill rotWithShape="1">
                <a:blip r:embed="rId2"/>
                <a:stretch>
                  <a:fillRect l="-2" r="6" b="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164" y="3445744"/>
            <a:ext cx="8363271" cy="231967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    函数</a:t>
            </a:r>
            <a:endParaRPr lang="en-US" sz="15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23528" y="1224277"/>
                <a:ext cx="8364998" cy="5029200"/>
              </a:xfrm>
            </p:spPr>
            <p:txBody>
              <a:bodyPr>
                <a:noAutofit/>
              </a:bodyPr>
              <a:lstStyle/>
              <a:p>
                <a:pPr marL="0" lvl="1" indent="0" algn="just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CN" altLang="en-US" sz="24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给定一个函数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𝑓</m:t>
                    </m:r>
                    <m:r>
                      <a:rPr lang="en-US" sz="2400" b="0" i="1" dirty="0"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:</m:t>
                    </m:r>
                    <m:r>
                      <a:rPr lang="en-US" sz="2400" b="0" i="1" dirty="0"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𝐴</m:t>
                    </m:r>
                    <m:r>
                      <a:rPr lang="en-US" sz="2400" b="0" i="1" dirty="0"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</m:t>
                    </m:r>
                    <m:r>
                      <a:rPr lang="en-US" sz="2400" b="0" i="1" dirty="0"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𝐵</m:t>
                    </m:r>
                  </m:oMath>
                </a14:m>
                <a:endParaRPr lang="en-US" sz="24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 marL="0" lvl="1" indent="0" algn="just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CN" altLang="en-US" sz="24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我们说</a:t>
                </a: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𝑓</m:t>
                    </m:r>
                  </m:oMath>
                </a14:m>
                <a:r>
                  <a:rPr lang="zh-CN" altLang="en-US" sz="24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是从</a:t>
                </a: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𝐴</m:t>
                    </m:r>
                  </m:oMath>
                </a14:m>
                <a:r>
                  <a:rPr lang="zh-CN" altLang="en-US" sz="24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到</a:t>
                </a: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𝐵</m:t>
                    </m:r>
                  </m:oMath>
                </a14:m>
                <a:r>
                  <a:rPr lang="zh-CN" altLang="en-US" sz="24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的映射。</a:t>
                </a:r>
                <a:endParaRPr lang="en-US" altLang="zh-CN" sz="24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 marL="0" lvl="1" indent="0" algn="just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𝐴</m:t>
                    </m:r>
                  </m:oMath>
                </a14:m>
                <a:r>
                  <a:rPr lang="zh-CN" altLang="en-US" sz="24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称为</a:t>
                </a: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𝑓</m:t>
                    </m:r>
                  </m:oMath>
                </a14:m>
                <a:r>
                  <a:rPr lang="zh-CN" altLang="en-US" sz="24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的</a:t>
                </a:r>
                <a:r>
                  <a:rPr lang="zh-CN" altLang="en-US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定义域</a:t>
                </a:r>
                <a:r>
                  <a:rPr lang="en-US" altLang="zh-CN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(domain)</a:t>
                </a:r>
                <a:endParaRPr lang="en-US" altLang="zh-CN" sz="24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 marL="0" lvl="1" indent="0" algn="just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𝐵</m:t>
                    </m:r>
                  </m:oMath>
                </a14:m>
                <a:r>
                  <a:rPr lang="zh-CN" altLang="en-US" sz="24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称为</a:t>
                </a: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𝑓</m:t>
                    </m:r>
                  </m:oMath>
                </a14:m>
                <a:r>
                  <a:rPr lang="zh-CN" altLang="en-US" sz="24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的</a:t>
                </a:r>
                <a:r>
                  <a:rPr lang="zh-CN" altLang="en-US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陪域</a:t>
                </a:r>
                <a:r>
                  <a:rPr lang="en-US" altLang="zh-CN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(codomain)</a:t>
                </a:r>
                <a:endParaRPr lang="en-US" altLang="zh-CN" sz="24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 marL="0" lvl="1" indent="0" algn="just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zh-CN" altLang="en-US" sz="24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 marL="0" lvl="1" indent="0" algn="just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altLang="zh-CN" sz="24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 marL="0" lvl="1" indent="0" algn="just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CN" altLang="en-US" sz="24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如果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𝑓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2400" b="0" i="1" dirty="0"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𝑎</m:t>
                    </m:r>
                    <m:r>
                      <a:rPr lang="en-US" sz="2400" b="0" i="1" dirty="0"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)=</m:t>
                    </m:r>
                    <m:r>
                      <a:rPr lang="en-US" sz="2400" b="0" i="1" dirty="0"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𝑏</m:t>
                    </m:r>
                  </m:oMath>
                </a14:m>
                <a:r>
                  <a:rPr lang="zh-CN" altLang="en-US" sz="24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，那么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𝑏</m:t>
                    </m:r>
                  </m:oMath>
                </a14:m>
                <a:r>
                  <a:rPr lang="zh-CN" altLang="en-US" sz="24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称为</a:t>
                </a: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𝑎</m:t>
                    </m:r>
                  </m:oMath>
                </a14:m>
                <a:r>
                  <a:rPr lang="zh-CN" altLang="en-US" sz="24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的</a:t>
                </a:r>
                <a:r>
                  <a:rPr lang="zh-CN" altLang="en-US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像</a:t>
                </a:r>
                <a:r>
                  <a:rPr lang="zh-CN" altLang="en-US" sz="24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（</a:t>
                </a:r>
                <a:r>
                  <a:rPr lang="en-US" altLang="zh-CN" sz="24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image</a:t>
                </a:r>
                <a:r>
                  <a:rPr lang="zh-CN" altLang="en-US" sz="24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），</a:t>
                </a: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𝑎</m:t>
                    </m:r>
                  </m:oMath>
                </a14:m>
                <a:r>
                  <a:rPr lang="zh-CN" altLang="en-US" sz="24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称为</a:t>
                </a: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𝑏</m:t>
                    </m:r>
                  </m:oMath>
                </a14:m>
                <a:r>
                  <a:rPr lang="zh-CN" altLang="en-US" sz="24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的</a:t>
                </a:r>
                <a:r>
                  <a:rPr lang="zh-CN" altLang="en-US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原像</a:t>
                </a:r>
                <a:r>
                  <a:rPr lang="zh-CN" altLang="en-US" sz="24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（</a:t>
                </a:r>
                <a:r>
                  <a:rPr lang="en-US" altLang="zh-CN" sz="24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preimage</a:t>
                </a:r>
                <a:r>
                  <a:rPr lang="zh-CN" altLang="en-US" sz="24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）</a:t>
                </a:r>
                <a:endParaRPr lang="en-US" altLang="zh-CN" sz="24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 marL="0" lvl="1" indent="0" algn="just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𝑓</m:t>
                    </m:r>
                  </m:oMath>
                </a14:m>
                <a:r>
                  <a:rPr lang="zh-CN" altLang="en-US" sz="24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的范围是</a:t>
                </a: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𝐴</m:t>
                    </m:r>
                  </m:oMath>
                </a14:m>
                <a:r>
                  <a:rPr lang="zh-CN" altLang="en-US" sz="24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中点的所有像的集合，表示为</a:t>
                </a: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𝑓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𝐴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sz="24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（</a:t>
                </a:r>
                <a:r>
                  <a:rPr lang="zh-CN" altLang="en-US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值域</a:t>
                </a:r>
                <a:r>
                  <a:rPr lang="en-US" altLang="zh-CN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,range</a:t>
                </a:r>
                <a:r>
                  <a:rPr lang="zh-CN" altLang="en-US" sz="24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）</a:t>
                </a:r>
                <a:endParaRPr lang="en-US" altLang="zh-CN" sz="24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 marL="0" lvl="1" indent="0" algn="just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CN" altLang="en-US" sz="24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当两个函数具有相同的定义域、相同的陪域并将定义域的每个元素映射到陪域的相同元素时，它们是相等的。</a:t>
                </a:r>
                <a:endParaRPr lang="en-US" sz="24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Content Placeholder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3528" y="1224277"/>
                <a:ext cx="8364998" cy="5029200"/>
              </a:xfrm>
              <a:blipFill rotWithShape="1">
                <a:blip r:embed="rId2"/>
                <a:stretch>
                  <a:fillRect l="-4" t="-13" r="5" b="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3" descr="Illustration of function F mapping set A to set B.&#10;"/>
          <p:cNvPicPr>
            <a:picLocks noGrp="1" noChangeAspect="1" noChangeArrowheads="1"/>
          </p:cNvPicPr>
          <p:nvPr>
            <p:ph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355976" y="1484784"/>
            <a:ext cx="3893279" cy="137667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矩阵乘法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415092" y="1244600"/>
                <a:ext cx="8313816" cy="37856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zh-CN" altLang="en-US" sz="2400" dirty="0">
                    <a:ea typeface="+mn-ea"/>
                    <a:cs typeface="Times New Roman" panose="02020603050405020304" pitchFamily="18" charset="0"/>
                  </a:rPr>
                  <a:t>矩阵乘积中矩阵的大小</a:t>
                </a:r>
                <a:r>
                  <a:rPr lang="en-US" altLang="zh-CN" sz="2400" dirty="0">
                    <a:ea typeface="+mn-ea"/>
                    <a:cs typeface="Times New Roman" panose="02020603050405020304" pitchFamily="18" charset="0"/>
                  </a:rPr>
                  <a:t>.</a:t>
                </a:r>
                <a:endParaRPr lang="zh-CN" altLang="en-US" sz="2400" dirty="0">
                  <a:ea typeface="+mn-ea"/>
                  <a:cs typeface="Times New Roman" panose="02020603050405020304" pitchFamily="18" charset="0"/>
                </a:endParaRPr>
              </a:p>
              <a:p>
                <a:pPr algn="just"/>
                <a:endParaRPr lang="zh-CN" altLang="en-US" sz="2400" b="0" dirty="0">
                  <a:ea typeface="+mn-ea"/>
                  <a:cs typeface="Times New Roman" panose="02020603050405020304" pitchFamily="18" charset="0"/>
                </a:endParaRPr>
              </a:p>
              <a:p>
                <a:pPr indent="457200" algn="just"/>
                <a:r>
                  <a:rPr lang="zh-CN" altLang="en-US" sz="2400" b="0" dirty="0">
                    <a:ea typeface="+mn-ea"/>
                    <a:cs typeface="Times New Roman" panose="02020603050405020304" pitchFamily="18" charset="0"/>
                  </a:rPr>
                  <a:t>• 为了定义</a:t>
                </a:r>
                <a14:m>
                  <m:oMath xmlns:m="http://schemas.openxmlformats.org/officeDocument/2006/math">
                    <m:r>
                      <a:rPr lang="zh-CN" altLang="en-US" sz="2400" b="0" i="1" dirty="0" smtClean="0">
                        <a:latin typeface="Cambria Math" panose="02040503050406030204" pitchFamily="18" charset="0"/>
                        <a:ea typeface="+mn-ea"/>
                      </a:rPr>
                      <m:t>𝐴𝐵</m:t>
                    </m:r>
                  </m:oMath>
                </a14:m>
                <a:r>
                  <a:rPr lang="zh-CN" altLang="en-US" sz="2400" b="0" dirty="0">
                    <a:ea typeface="+mn-ea"/>
                    <a:cs typeface="Times New Roman" panose="02020603050405020304" pitchFamily="18" charset="0"/>
                  </a:rPr>
                  <a:t>，</a:t>
                </a:r>
                <a14:m>
                  <m:oMath xmlns:m="http://schemas.openxmlformats.org/officeDocument/2006/math">
                    <m:r>
                      <a:rPr lang="zh-CN" altLang="en-US" sz="2400" b="0" i="1" dirty="0" smtClean="0">
                        <a:latin typeface="Cambria Math" panose="02040503050406030204" pitchFamily="18" charset="0"/>
                        <a:ea typeface="+mn-ea"/>
                      </a:rPr>
                      <m:t>𝐵</m:t>
                    </m:r>
                  </m:oMath>
                </a14:m>
                <a:r>
                  <a:rPr lang="zh-CN" altLang="en-US" sz="2400" b="0" dirty="0">
                    <a:ea typeface="+mn-ea"/>
                    <a:cs typeface="Times New Roman" panose="02020603050405020304" pitchFamily="18" charset="0"/>
                  </a:rPr>
                  <a:t>的行数必须等于</a:t>
                </a:r>
                <a14:m>
                  <m:oMath xmlns:m="http://schemas.openxmlformats.org/officeDocument/2006/math">
                    <m:r>
                      <a:rPr lang="zh-CN" altLang="en-US" sz="2400" b="0" i="1" dirty="0" smtClean="0">
                        <a:latin typeface="Cambria Math" panose="02040503050406030204" pitchFamily="18" charset="0"/>
                        <a:ea typeface="+mn-ea"/>
                      </a:rPr>
                      <m:t>𝐴</m:t>
                    </m:r>
                  </m:oMath>
                </a14:m>
                <a:r>
                  <a:rPr lang="zh-CN" altLang="en-US" sz="2400" b="0" dirty="0">
                    <a:ea typeface="+mn-ea"/>
                    <a:cs typeface="Times New Roman" panose="02020603050405020304" pitchFamily="18" charset="0"/>
                  </a:rPr>
                  <a:t>的列数。</a:t>
                </a:r>
              </a:p>
              <a:p>
                <a:pPr indent="457200" algn="just"/>
                <a:r>
                  <a:rPr lang="zh-CN" altLang="en-US" sz="2400" b="0" dirty="0">
                    <a:ea typeface="+mn-ea"/>
                    <a:cs typeface="Times New Roman" panose="02020603050405020304" pitchFamily="18" charset="0"/>
                  </a:rPr>
                  <a:t>• </a:t>
                </a:r>
                <a14:m>
                  <m:oMath xmlns:m="http://schemas.openxmlformats.org/officeDocument/2006/math">
                    <m:r>
                      <a:rPr lang="zh-CN" altLang="en-US" sz="2400" b="0" i="1" dirty="0" smtClean="0">
                        <a:latin typeface="Cambria Math" panose="02040503050406030204" pitchFamily="18" charset="0"/>
                        <a:ea typeface="+mn-ea"/>
                      </a:rPr>
                      <m:t>𝑚</m:t>
                    </m:r>
                    <m:r>
                      <a:rPr lang="zh-CN" altLang="en-US" sz="2400" b="0" i="1" dirty="0" smtClean="0">
                        <a:latin typeface="Cambria Math" panose="02040503050406030204" pitchFamily="18" charset="0"/>
                        <a:ea typeface="+mn-ea"/>
                      </a:rPr>
                      <m:t>×</m:t>
                    </m:r>
                    <m:r>
                      <a:rPr lang="zh-CN" altLang="en-US" sz="2400" b="0" i="1" dirty="0" smtClean="0">
                        <a:latin typeface="Cambria Math" panose="02040503050406030204" pitchFamily="18" charset="0"/>
                        <a:ea typeface="+mn-ea"/>
                      </a:rPr>
                      <m:t>𝑛</m:t>
                    </m:r>
                  </m:oMath>
                </a14:m>
                <a:r>
                  <a:rPr lang="zh-CN" altLang="en-US" sz="2400" b="0" dirty="0">
                    <a:ea typeface="+mn-ea"/>
                    <a:cs typeface="Times New Roman" panose="02020603050405020304" pitchFamily="18" charset="0"/>
                  </a:rPr>
                  <a:t>矩阵与</a:t>
                </a:r>
                <a14:m>
                  <m:oMath xmlns:m="http://schemas.openxmlformats.org/officeDocument/2006/math">
                    <m:r>
                      <a:rPr lang="zh-CN" altLang="en-US" sz="2400" b="0" i="1" dirty="0" smtClean="0">
                        <a:latin typeface="Cambria Math" panose="02040503050406030204" pitchFamily="18" charset="0"/>
                        <a:ea typeface="+mn-ea"/>
                      </a:rPr>
                      <m:t>𝑛</m:t>
                    </m:r>
                    <m:r>
                      <a:rPr lang="zh-CN" altLang="en-US" sz="2400" b="0" i="1" dirty="0" smtClean="0">
                        <a:latin typeface="Cambria Math" panose="02040503050406030204" pitchFamily="18" charset="0"/>
                        <a:ea typeface="+mn-ea"/>
                      </a:rPr>
                      <m:t>×</m:t>
                    </m:r>
                    <m:r>
                      <a:rPr lang="zh-CN" altLang="en-US" sz="2400" b="0" i="1" dirty="0" smtClean="0">
                        <a:latin typeface="Cambria Math" panose="02040503050406030204" pitchFamily="18" charset="0"/>
                        <a:ea typeface="+mn-ea"/>
                      </a:rPr>
                      <m:t>𝑝</m:t>
                    </m:r>
                  </m:oMath>
                </a14:m>
                <a:r>
                  <a:rPr lang="zh-CN" altLang="en-US" sz="2400" b="0" dirty="0">
                    <a:ea typeface="+mn-ea"/>
                    <a:cs typeface="Times New Roman" panose="02020603050405020304" pitchFamily="18" charset="0"/>
                  </a:rPr>
                  <a:t>矩阵的乘积是</a:t>
                </a:r>
                <a14:m>
                  <m:oMath xmlns:m="http://schemas.openxmlformats.org/officeDocument/2006/math">
                    <m:r>
                      <a:rPr lang="zh-CN" altLang="en-US" sz="2400" b="0" i="1" dirty="0" smtClean="0">
                        <a:latin typeface="Cambria Math" panose="02040503050406030204" pitchFamily="18" charset="0"/>
                        <a:ea typeface="+mn-ea"/>
                      </a:rPr>
                      <m:t>𝑚</m:t>
                    </m:r>
                    <m:r>
                      <a:rPr lang="zh-CN" altLang="en-US" sz="2400" b="0" i="1" dirty="0" smtClean="0">
                        <a:latin typeface="Cambria Math" panose="02040503050406030204" pitchFamily="18" charset="0"/>
                        <a:ea typeface="+mn-ea"/>
                      </a:rPr>
                      <m:t>×</m:t>
                    </m:r>
                    <m:r>
                      <a:rPr lang="zh-CN" altLang="en-US" sz="2400" b="0" i="1" dirty="0" smtClean="0">
                        <a:latin typeface="Cambria Math" panose="02040503050406030204" pitchFamily="18" charset="0"/>
                        <a:ea typeface="+mn-ea"/>
                      </a:rPr>
                      <m:t>𝑝</m:t>
                    </m:r>
                  </m:oMath>
                </a14:m>
                <a:r>
                  <a:rPr lang="zh-CN" altLang="en-US" sz="2400" b="0" dirty="0">
                    <a:ea typeface="+mn-ea"/>
                    <a:cs typeface="Times New Roman" panose="02020603050405020304" pitchFamily="18" charset="0"/>
                  </a:rPr>
                  <a:t>矩阵。</a:t>
                </a:r>
                <a:endParaRPr lang="en-US" altLang="zh-CN" sz="2400" b="0" dirty="0">
                  <a:ea typeface="+mn-ea"/>
                  <a:cs typeface="Times New Roman" panose="02020603050405020304" pitchFamily="18" charset="0"/>
                </a:endParaRPr>
              </a:p>
              <a:p>
                <a:pPr algn="just"/>
                <a:endParaRPr lang="en-US" altLang="zh-CN" sz="2400" b="0" dirty="0">
                  <a:ea typeface="+mn-ea"/>
                  <a:cs typeface="Times New Roman" panose="02020603050405020304" pitchFamily="18" charset="0"/>
                </a:endParaRPr>
              </a:p>
              <a:p>
                <a:pPr algn="just"/>
                <a:r>
                  <a:rPr lang="zh-CN" altLang="en-US" sz="2400" b="0" dirty="0">
                    <a:ea typeface="+mn-ea"/>
                    <a:cs typeface="Times New Roman" panose="02020603050405020304" pitchFamily="18" charset="0"/>
                  </a:rPr>
                  <a:t>如果</a:t>
                </a: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latin typeface="Cambria Math" panose="02040503050406030204" pitchFamily="18" charset="0"/>
                        <a:ea typeface="+mn-ea"/>
                      </a:rPr>
                      <m:t>𝐴</m:t>
                    </m:r>
                  </m:oMath>
                </a14:m>
                <a:r>
                  <a:rPr lang="zh-CN" altLang="en-US" sz="2400" b="0" dirty="0">
                    <a:ea typeface="+mn-ea"/>
                    <a:cs typeface="Times New Roman" panose="02020603050405020304" pitchFamily="18" charset="0"/>
                  </a:rPr>
                  <a:t>是方阵，那么我们可以将它乘以自身；我们将其幂定义为</a:t>
                </a:r>
                <a:endParaRPr lang="en-US" altLang="zh-CN" sz="2400" b="0" dirty="0">
                  <a:ea typeface="+mn-ea"/>
                  <a:cs typeface="Times New Roman" panose="02020603050405020304" pitchFamily="18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400" b="0" i="1" dirty="0" smtClean="0"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pPr>
                        <m:e>
                          <m:r>
                            <a:rPr lang="en-US" altLang="zh-CN" sz="2400" b="0" i="1" dirty="0">
                              <a:latin typeface="Cambria Math" panose="02040503050406030204" pitchFamily="18" charset="0"/>
                              <a:ea typeface="+mn-ea"/>
                            </a:rPr>
                            <m:t>𝐴</m:t>
                          </m:r>
                        </m:e>
                        <m:sup>
                          <m:r>
                            <a:rPr lang="en-US" altLang="zh-CN" sz="2400" b="0" i="1" dirty="0">
                              <a:latin typeface="Cambria Math" panose="02040503050406030204" pitchFamily="18" charset="0"/>
                              <a:ea typeface="+mn-ea"/>
                            </a:rPr>
                            <m:t>2</m:t>
                          </m:r>
                        </m:sup>
                      </m:sSup>
                      <m:r>
                        <a:rPr lang="en-US" altLang="zh-CN" sz="2400" b="0" i="1" dirty="0">
                          <a:latin typeface="Cambria Math" panose="02040503050406030204" pitchFamily="18" charset="0"/>
                          <a:ea typeface="+mn-ea"/>
                        </a:rPr>
                        <m:t>=</m:t>
                      </m:r>
                      <m:r>
                        <a:rPr lang="en-US" altLang="zh-CN" sz="2400" b="0" i="1" dirty="0">
                          <a:latin typeface="Cambria Math" panose="02040503050406030204" pitchFamily="18" charset="0"/>
                          <a:ea typeface="+mn-ea"/>
                        </a:rPr>
                        <m:t>𝐴𝐴</m:t>
                      </m:r>
                      <m:r>
                        <a:rPr lang="en-US" altLang="zh-CN" sz="2400" b="0" i="1" dirty="0" smtClean="0">
                          <a:latin typeface="Cambria Math" panose="02040503050406030204" pitchFamily="18" charset="0"/>
                          <a:ea typeface="+mn-ea"/>
                        </a:rPr>
                        <m:t>           </m:t>
                      </m:r>
                      <m:r>
                        <a:rPr lang="en-US" altLang="zh-CN" sz="2400" b="0" i="1" dirty="0">
                          <a:latin typeface="Cambria Math" panose="02040503050406030204" pitchFamily="18" charset="0"/>
                          <a:ea typeface="+mn-ea"/>
                        </a:rPr>
                        <m:t> </m:t>
                      </m:r>
                      <m:r>
                        <a:rPr lang="en-US" altLang="zh-CN" sz="2400" b="0" i="1" dirty="0">
                          <a:latin typeface="Cambria Math" panose="02040503050406030204" pitchFamily="18" charset="0"/>
                          <a:ea typeface="+mn-ea"/>
                        </a:rPr>
                        <m:t>𝐴</m:t>
                      </m:r>
                      <m:r>
                        <a:rPr lang="en-US" altLang="zh-CN" sz="2400" b="0" i="1" dirty="0" smtClean="0">
                          <a:latin typeface="Cambria Math" panose="02040503050406030204" pitchFamily="18" charset="0"/>
                          <a:ea typeface="+mn-ea"/>
                        </a:rPr>
                        <m:t>³</m:t>
                      </m:r>
                      <m:r>
                        <a:rPr lang="en-US" altLang="zh-CN" sz="2400" b="0" i="1" dirty="0">
                          <a:latin typeface="Cambria Math" panose="02040503050406030204" pitchFamily="18" charset="0"/>
                          <a:ea typeface="+mn-ea"/>
                        </a:rPr>
                        <m:t>=</m:t>
                      </m:r>
                      <m:r>
                        <a:rPr lang="en-US" altLang="zh-CN" sz="2400" b="0" i="1" dirty="0">
                          <a:latin typeface="Cambria Math" panose="02040503050406030204" pitchFamily="18" charset="0"/>
                          <a:ea typeface="+mn-ea"/>
                        </a:rPr>
                        <m:t>𝐴𝐴𝐴</m:t>
                      </m:r>
                    </m:oMath>
                  </m:oMathPara>
                </a14:m>
                <a:endParaRPr lang="en-US" altLang="zh-CN" sz="2400" b="0" dirty="0">
                  <a:ea typeface="+mn-ea"/>
                  <a:cs typeface="Times New Roman" panose="02020603050405020304" pitchFamily="18" charset="0"/>
                </a:endParaRPr>
              </a:p>
              <a:p>
                <a:pPr algn="just"/>
                <a:r>
                  <a:rPr lang="zh-CN" altLang="en-US" sz="2400" b="0" dirty="0"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b="0" dirty="0">
                    <a:ea typeface="+mn-ea"/>
                    <a:cs typeface="Times New Roman" panose="02020603050405020304" pitchFamily="18" charset="0"/>
                  </a:rPr>
                  <a:t> </a:t>
                </a:r>
              </a:p>
              <a:p>
                <a:pPr algn="just"/>
                <a:r>
                  <a:rPr lang="zh-CN" altLang="en-US" sz="2400" b="0" dirty="0">
                    <a:ea typeface="+mn-ea"/>
                    <a:cs typeface="Times New Roman" panose="02020603050405020304" pitchFamily="18" charset="0"/>
                  </a:rPr>
                  <a:t>以此类推。</a:t>
                </a:r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092" y="1244600"/>
                <a:ext cx="8313816" cy="3785652"/>
              </a:xfrm>
              <a:prstGeom prst="rect">
                <a:avLst/>
              </a:prstGeom>
              <a:blipFill rotWithShape="1">
                <a:blip r:embed="rId2"/>
                <a:stretch>
                  <a:fillRect l="-5" r="2" b="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练习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584732" y="1538766"/>
            <a:ext cx="7672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400" dirty="0"/>
              <a:t>例</a:t>
            </a:r>
            <a:r>
              <a:rPr lang="en-US" altLang="zh-CN" sz="2400" dirty="0"/>
              <a:t>.</a:t>
            </a:r>
            <a:r>
              <a:rPr lang="zh-CN" altLang="en-US" sz="2400" b="0" dirty="0"/>
              <a:t> 行列规则允许我们每次计算乘积矩阵的一个项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596" y="2756263"/>
            <a:ext cx="8012932" cy="2306753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矩阵乘法与复合映射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477040" y="1278536"/>
                <a:ext cx="8229600" cy="15696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zh-CN" altLang="en-US" sz="2400" dirty="0">
                    <a:ea typeface="+mn-ea"/>
                    <a:cs typeface="Times New Roman" panose="02020603050405020304" pitchFamily="18" charset="0"/>
                  </a:rPr>
                  <a:t>定理</a:t>
                </a:r>
                <a:r>
                  <a:rPr lang="en-US" altLang="zh-CN" sz="2400" dirty="0">
                    <a:ea typeface="+mn-ea"/>
                    <a:cs typeface="Times New Roman" panose="02020603050405020304" pitchFamily="18" charset="0"/>
                  </a:rPr>
                  <a:t>.</a:t>
                </a:r>
                <a:r>
                  <a:rPr lang="zh-CN" altLang="en-US" sz="2400" dirty="0"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lang="zh-CN" altLang="en-US" sz="2400" b="0" dirty="0">
                    <a:ea typeface="+mn-ea"/>
                    <a:cs typeface="Times New Roman" panose="02020603050405020304" pitchFamily="18" charset="0"/>
                  </a:rPr>
                  <a:t>设</a:t>
                </a:r>
                <a14:m>
                  <m:oMath xmlns:m="http://schemas.openxmlformats.org/officeDocument/2006/math">
                    <m:r>
                      <a:rPr lang="zh-CN" altLang="en-US" sz="2400" b="0" i="1" dirty="0" smtClean="0">
                        <a:latin typeface="Cambria Math" panose="02040503050406030204" pitchFamily="18" charset="0"/>
                        <a:ea typeface="+mn-ea"/>
                      </a:rPr>
                      <m:t>𝑇</m:t>
                    </m:r>
                    <m:r>
                      <a:rPr lang="zh-CN" altLang="en-US" sz="2400" b="0" i="1" dirty="0" smtClean="0">
                        <a:latin typeface="Cambria Math" panose="02040503050406030204" pitchFamily="18" charset="0"/>
                        <a:ea typeface="+mn-ea"/>
                      </a:rPr>
                      <m:t>:</m:t>
                    </m:r>
                    <m:sSup>
                      <m:sSup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sSupPr>
                      <m:e>
                        <m:r>
                          <a:rPr lang="zh-CN" altLang="en-US" sz="2400" b="0" i="1" dirty="0" smtClean="0">
                            <a:latin typeface="Cambria Math" panose="02040503050406030204" pitchFamily="18" charset="0"/>
                            <a:ea typeface="+mn-ea"/>
                          </a:rPr>
                          <m:t>𝑅</m:t>
                        </m:r>
                      </m:e>
                      <m:sup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  <a:ea typeface="+mn-ea"/>
                          </a:rPr>
                          <m:t>𝑛</m:t>
                        </m:r>
                      </m:sup>
                    </m:sSup>
                    <m:r>
                      <a:rPr lang="zh-CN" altLang="en-US" sz="2400" b="0" i="1" dirty="0" smtClean="0">
                        <a:latin typeface="Cambria Math" panose="02040503050406030204" pitchFamily="18" charset="0"/>
                        <a:ea typeface="+mn-ea"/>
                      </a:rPr>
                      <m:t>→</m:t>
                    </m:r>
                    <m:sSup>
                      <m:sSup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sSupPr>
                      <m:e>
                        <m:r>
                          <a:rPr lang="zh-CN" altLang="en-US" sz="2400" b="0" i="1" dirty="0" smtClean="0">
                            <a:latin typeface="Cambria Math" panose="02040503050406030204" pitchFamily="18" charset="0"/>
                            <a:ea typeface="+mn-ea"/>
                          </a:rPr>
                          <m:t>𝑅</m:t>
                        </m:r>
                      </m:e>
                      <m:sup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  <a:ea typeface="+mn-ea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zh-CN" altLang="en-US" sz="2400" b="0" dirty="0">
                    <a:ea typeface="+mn-ea"/>
                    <a:cs typeface="Times New Roman" panose="02020603050405020304" pitchFamily="18" charset="0"/>
                  </a:rPr>
                  <a:t>和</a:t>
                </a:r>
                <a14:m>
                  <m:oMath xmlns:m="http://schemas.openxmlformats.org/officeDocument/2006/math">
                    <m:r>
                      <a:rPr lang="zh-CN" altLang="en-US" sz="2400" b="0" i="1" dirty="0" smtClean="0">
                        <a:latin typeface="Cambria Math" panose="02040503050406030204" pitchFamily="18" charset="0"/>
                        <a:ea typeface="+mn-ea"/>
                      </a:rPr>
                      <m:t>𝑈</m:t>
                    </m:r>
                    <m:r>
                      <a:rPr lang="zh-CN" altLang="en-US" sz="2400" b="0" i="1" dirty="0" smtClean="0">
                        <a:latin typeface="Cambria Math" panose="02040503050406030204" pitchFamily="18" charset="0"/>
                        <a:ea typeface="+mn-ea"/>
                      </a:rPr>
                      <m:t>:</m:t>
                    </m:r>
                    <m:sSup>
                      <m:sSup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sSupPr>
                      <m:e>
                        <m:r>
                          <a:rPr lang="zh-CN" altLang="en-US" sz="2400" b="0" i="1" dirty="0" smtClean="0">
                            <a:latin typeface="Cambria Math" panose="02040503050406030204" pitchFamily="18" charset="0"/>
                            <a:ea typeface="+mn-ea"/>
                          </a:rPr>
                          <m:t>𝑅</m:t>
                        </m:r>
                      </m:e>
                      <m:sup>
                        <m:r>
                          <a:rPr lang="zh-CN" altLang="en-US" sz="2400" b="0" i="1" dirty="0" smtClean="0">
                            <a:latin typeface="Cambria Math" panose="02040503050406030204" pitchFamily="18" charset="0"/>
                            <a:ea typeface="+mn-ea"/>
                          </a:rPr>
                          <m:t>𝑃</m:t>
                        </m:r>
                      </m:sup>
                    </m:sSup>
                    <m:r>
                      <a:rPr lang="zh-CN" altLang="en-US" sz="2400" b="0" i="1" dirty="0" smtClean="0">
                        <a:latin typeface="Cambria Math" panose="02040503050406030204" pitchFamily="18" charset="0"/>
                        <a:ea typeface="+mn-ea"/>
                      </a:rPr>
                      <m:t>→</m:t>
                    </m:r>
                    <m:sSup>
                      <m:sSup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sSupPr>
                      <m:e>
                        <m:r>
                          <a:rPr lang="zh-CN" altLang="en-US" sz="2400" b="0" i="1" dirty="0" smtClean="0">
                            <a:latin typeface="Cambria Math" panose="02040503050406030204" pitchFamily="18" charset="0"/>
                            <a:ea typeface="+mn-ea"/>
                          </a:rPr>
                          <m:t>𝑅</m:t>
                        </m:r>
                      </m:e>
                      <m:sup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  <a:ea typeface="+mn-ea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zh-CN" altLang="en-US" sz="2400" b="0" dirty="0">
                    <a:ea typeface="+mn-ea"/>
                    <a:cs typeface="Times New Roman" panose="02020603050405020304" pitchFamily="18" charset="0"/>
                  </a:rPr>
                  <a:t>为线性映射，设</a:t>
                </a:r>
                <a14:m>
                  <m:oMath xmlns:m="http://schemas.openxmlformats.org/officeDocument/2006/math">
                    <m:r>
                      <a:rPr lang="zh-CN" altLang="en-US" sz="2400" b="0" i="1" dirty="0" smtClean="0">
                        <a:latin typeface="Cambria Math" panose="02040503050406030204" pitchFamily="18" charset="0"/>
                        <a:ea typeface="+mn-ea"/>
                      </a:rPr>
                      <m:t>𝐴</m:t>
                    </m:r>
                  </m:oMath>
                </a14:m>
                <a:r>
                  <a:rPr lang="zh-CN" altLang="en-US" sz="2400" b="0" dirty="0">
                    <a:ea typeface="+mn-ea"/>
                    <a:cs typeface="Times New Roman" panose="02020603050405020304" pitchFamily="18" charset="0"/>
                  </a:rPr>
                  <a:t>和</a:t>
                </a:r>
                <a14:m>
                  <m:oMath xmlns:m="http://schemas.openxmlformats.org/officeDocument/2006/math">
                    <m:r>
                      <a:rPr lang="zh-CN" altLang="en-US" sz="2400" b="0" i="1" dirty="0" smtClean="0">
                        <a:latin typeface="Cambria Math" panose="02040503050406030204" pitchFamily="18" charset="0"/>
                        <a:ea typeface="+mn-ea"/>
                      </a:rPr>
                      <m:t>𝐵</m:t>
                    </m:r>
                  </m:oMath>
                </a14:m>
                <a:r>
                  <a:rPr lang="zh-CN" altLang="en-US" sz="2400" b="0" dirty="0">
                    <a:ea typeface="+mn-ea"/>
                    <a:cs typeface="Times New Roman" panose="02020603050405020304" pitchFamily="18" charset="0"/>
                  </a:rPr>
                  <a:t>分别为它们的标准矩阵，则</a:t>
                </a:r>
                <a14:m>
                  <m:oMath xmlns:m="http://schemas.openxmlformats.org/officeDocument/2006/math">
                    <m:r>
                      <a:rPr lang="zh-CN" altLang="en-US" sz="2400" b="0" i="1" dirty="0" smtClean="0">
                        <a:latin typeface="Cambria Math" panose="02040503050406030204" pitchFamily="18" charset="0"/>
                        <a:ea typeface="+mn-ea"/>
                      </a:rPr>
                      <m:t>𝐴</m:t>
                    </m:r>
                  </m:oMath>
                </a14:m>
                <a:r>
                  <a:rPr lang="zh-CN" altLang="en-US" sz="2400" b="0" dirty="0">
                    <a:ea typeface="+mn-ea"/>
                    <a:cs typeface="Times New Roman" panose="02020603050405020304" pitchFamily="18" charset="0"/>
                  </a:rPr>
                  <a:t>为</a:t>
                </a:r>
                <a14:m>
                  <m:oMath xmlns:m="http://schemas.openxmlformats.org/officeDocument/2006/math">
                    <m:r>
                      <a:rPr lang="zh-CN" altLang="en-US" sz="2400" b="0" i="1" dirty="0" smtClean="0">
                        <a:latin typeface="Cambria Math" panose="02040503050406030204" pitchFamily="18" charset="0"/>
                        <a:ea typeface="+mn-ea"/>
                      </a:rPr>
                      <m:t>𝑚</m:t>
                    </m:r>
                    <m:r>
                      <a:rPr lang="zh-CN" altLang="en-US" sz="2400" b="0" i="1" dirty="0" smtClean="0">
                        <a:latin typeface="Cambria Math" panose="02040503050406030204" pitchFamily="18" charset="0"/>
                        <a:ea typeface="+mn-ea"/>
                      </a:rPr>
                      <m:t>×</m:t>
                    </m:r>
                    <m:r>
                      <a:rPr lang="zh-CN" altLang="en-US" sz="2400" b="0" i="1" dirty="0" smtClean="0">
                        <a:latin typeface="Cambria Math" panose="02040503050406030204" pitchFamily="18" charset="0"/>
                        <a:ea typeface="+mn-ea"/>
                      </a:rPr>
                      <m:t>𝑛</m:t>
                    </m:r>
                  </m:oMath>
                </a14:m>
                <a:r>
                  <a:rPr lang="zh-CN" altLang="en-US" sz="2400" b="0" dirty="0">
                    <a:ea typeface="+mn-ea"/>
                    <a:cs typeface="Times New Roman" panose="02020603050405020304" pitchFamily="18" charset="0"/>
                  </a:rPr>
                  <a:t>矩阵，</a:t>
                </a:r>
                <a14:m>
                  <m:oMath xmlns:m="http://schemas.openxmlformats.org/officeDocument/2006/math">
                    <m:r>
                      <a:rPr lang="zh-CN" altLang="en-US" sz="2400" b="0" i="1" dirty="0" smtClean="0">
                        <a:latin typeface="Cambria Math" panose="02040503050406030204" pitchFamily="18" charset="0"/>
                        <a:ea typeface="+mn-ea"/>
                      </a:rPr>
                      <m:t>𝐵</m:t>
                    </m:r>
                  </m:oMath>
                </a14:m>
                <a:r>
                  <a:rPr lang="zh-CN" altLang="en-US" sz="2400" b="0" dirty="0">
                    <a:ea typeface="+mn-ea"/>
                    <a:cs typeface="Times New Roman" panose="02020603050405020304" pitchFamily="18" charset="0"/>
                  </a:rPr>
                  <a:t>为</a:t>
                </a:r>
                <a14:m>
                  <m:oMath xmlns:m="http://schemas.openxmlformats.org/officeDocument/2006/math">
                    <m:r>
                      <a:rPr lang="zh-CN" altLang="en-US" sz="2400" b="0" i="1" dirty="0" smtClean="0">
                        <a:latin typeface="Cambria Math" panose="02040503050406030204" pitchFamily="18" charset="0"/>
                        <a:ea typeface="+mn-ea"/>
                      </a:rPr>
                      <m:t>𝑛</m:t>
                    </m:r>
                    <m:r>
                      <a:rPr lang="zh-CN" altLang="en-US" sz="2400" b="0" i="1" dirty="0" smtClean="0">
                        <a:latin typeface="Cambria Math" panose="02040503050406030204" pitchFamily="18" charset="0"/>
                        <a:ea typeface="+mn-ea"/>
                      </a:rPr>
                      <m:t>×</m:t>
                    </m:r>
                    <m:r>
                      <a:rPr lang="zh-CN" altLang="en-US" sz="2400" b="0" i="1" dirty="0" smtClean="0">
                        <a:latin typeface="Cambria Math" panose="02040503050406030204" pitchFamily="18" charset="0"/>
                        <a:ea typeface="+mn-ea"/>
                      </a:rPr>
                      <m:t>𝑝</m:t>
                    </m:r>
                  </m:oMath>
                </a14:m>
                <a:r>
                  <a:rPr lang="zh-CN" altLang="en-US" sz="2400" b="0" dirty="0">
                    <a:ea typeface="+mn-ea"/>
                    <a:cs typeface="Times New Roman" panose="02020603050405020304" pitchFamily="18" charset="0"/>
                  </a:rPr>
                  <a:t>矩阵。则</a:t>
                </a:r>
                <a:endParaRPr lang="en-US" altLang="zh-CN" sz="2400" b="0" dirty="0">
                  <a:ea typeface="+mn-ea"/>
                  <a:cs typeface="Times New Roman" panose="02020603050405020304" pitchFamily="18" charset="0"/>
                </a:endParaRPr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lang="zh-CN" altLang="en-US" sz="2400" b="0" dirty="0">
                    <a:ea typeface="+mn-ea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sz="2400" b="0" i="1" dirty="0" smtClean="0">
                        <a:latin typeface="Cambria Math" panose="02040503050406030204" pitchFamily="18" charset="0"/>
                        <a:ea typeface="+mn-ea"/>
                      </a:rPr>
                      <m:t>𝑇</m:t>
                    </m:r>
                    <m:r>
                      <a:rPr lang="zh-CN" altLang="en-US" sz="2400" b="0" i="1" dirty="0" smtClean="0">
                        <a:latin typeface="Cambria Math" panose="02040503050406030204" pitchFamily="18" charset="0"/>
                        <a:ea typeface="+mn-ea"/>
                      </a:rPr>
                      <m:t>∘</m:t>
                    </m:r>
                    <m:r>
                      <a:rPr lang="zh-CN" altLang="en-US" sz="2400" b="0" i="1" dirty="0" smtClean="0">
                        <a:latin typeface="Cambria Math" panose="02040503050406030204" pitchFamily="18" charset="0"/>
                        <a:ea typeface="+mn-ea"/>
                      </a:rPr>
                      <m:t>𝑈</m:t>
                    </m:r>
                    <m:r>
                      <a:rPr lang="zh-CN" altLang="en-US" sz="2400" b="0" i="1" dirty="0" smtClean="0">
                        <a:latin typeface="Cambria Math" panose="02040503050406030204" pitchFamily="18" charset="0"/>
                        <a:ea typeface="+mn-ea"/>
                      </a:rPr>
                      <m:t>:</m:t>
                    </m:r>
                    <m:sSup>
                      <m:sSup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sSupPr>
                      <m:e>
                        <m:r>
                          <a:rPr lang="zh-CN" altLang="en-US" sz="2400" b="0" i="1" dirty="0" smtClean="0">
                            <a:latin typeface="Cambria Math" panose="02040503050406030204" pitchFamily="18" charset="0"/>
                            <a:ea typeface="+mn-ea"/>
                          </a:rPr>
                          <m:t>𝑅</m:t>
                        </m:r>
                      </m:e>
                      <m:sup>
                        <m:r>
                          <a:rPr lang="zh-CN" altLang="en-US" sz="2400" b="0" i="1" dirty="0" smtClean="0">
                            <a:latin typeface="Cambria Math" panose="02040503050406030204" pitchFamily="18" charset="0"/>
                            <a:ea typeface="+mn-ea"/>
                          </a:rPr>
                          <m:t>𝑃</m:t>
                        </m:r>
                      </m:sup>
                    </m:sSup>
                    <m:r>
                      <a:rPr lang="zh-CN" altLang="en-US" sz="2400" b="0" i="1" dirty="0" smtClean="0">
                        <a:latin typeface="Cambria Math" panose="02040503050406030204" pitchFamily="18" charset="0"/>
                        <a:ea typeface="+mn-ea"/>
                      </a:rPr>
                      <m:t>→</m:t>
                    </m:r>
                    <m:sSup>
                      <m:sSup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sSupPr>
                      <m:e>
                        <m:r>
                          <a:rPr lang="zh-CN" altLang="en-US" sz="2400" b="0" i="1" dirty="0" smtClean="0">
                            <a:latin typeface="Cambria Math" panose="02040503050406030204" pitchFamily="18" charset="0"/>
                            <a:ea typeface="+mn-ea"/>
                          </a:rPr>
                          <m:t>𝑅</m:t>
                        </m:r>
                      </m:e>
                      <m:sup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  <a:ea typeface="+mn-ea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zh-CN" altLang="en-US" sz="2400" b="0" dirty="0">
                    <a:ea typeface="+mn-ea"/>
                    <a:cs typeface="Times New Roman" panose="02020603050405020304" pitchFamily="18" charset="0"/>
                  </a:rPr>
                  <a:t>为线性映射，</a:t>
                </a:r>
                <a:endParaRPr lang="en-US" altLang="zh-CN" sz="2400" b="0" dirty="0">
                  <a:ea typeface="+mn-ea"/>
                  <a:cs typeface="Times New Roman" panose="02020603050405020304" pitchFamily="18" charset="0"/>
                </a:endParaRPr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lang="zh-CN" altLang="en-US" sz="2400" b="0" dirty="0">
                    <a:ea typeface="+mn-ea"/>
                    <a:cs typeface="Times New Roman" panose="02020603050405020304" pitchFamily="18" charset="0"/>
                  </a:rPr>
                  <a:t>其标准矩阵为乘积</a:t>
                </a:r>
                <a14:m>
                  <m:oMath xmlns:m="http://schemas.openxmlformats.org/officeDocument/2006/math">
                    <m:r>
                      <a:rPr lang="zh-CN" altLang="en-US" sz="2400" b="0" i="1" dirty="0" smtClean="0">
                        <a:latin typeface="Cambria Math" panose="02040503050406030204" pitchFamily="18" charset="0"/>
                        <a:ea typeface="+mn-ea"/>
                      </a:rPr>
                      <m:t>𝐴𝐵</m:t>
                    </m:r>
                  </m:oMath>
                </a14:m>
                <a:r>
                  <a:rPr lang="zh-CN" altLang="en-US" sz="2400" b="0" dirty="0">
                    <a:ea typeface="+mn-ea"/>
                    <a:cs typeface="Times New Roman" panose="02020603050405020304" pitchFamily="18" charset="0"/>
                  </a:rPr>
                  <a:t>。</a:t>
                </a:r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040" y="1278536"/>
                <a:ext cx="8229600" cy="1569660"/>
              </a:xfrm>
              <a:prstGeom prst="rect">
                <a:avLst/>
              </a:prstGeom>
              <a:blipFill rotWithShape="1">
                <a:blip r:embed="rId2"/>
                <a:stretch>
                  <a:fillRect l="-2" t="-18" r="2" b="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乘法注意事项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251520" y="1244600"/>
                <a:ext cx="8465024" cy="280128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zh-CN" altLang="en-US" sz="2400" b="0" dirty="0"/>
                  <a:t>• 矩阵乘法不满足消去律：</a:t>
                </a:r>
                <a14:m>
                  <m:oMath xmlns:m="http://schemas.openxmlformats.org/officeDocument/2006/math">
                    <m:r>
                      <a:rPr lang="zh-CN" altLang="en-US" sz="2400" b="0" i="1" dirty="0" smtClean="0">
                        <a:latin typeface="Cambria Math" panose="02040503050406030204" pitchFamily="18" charset="0"/>
                      </a:rPr>
                      <m:t>𝐴𝐵</m:t>
                    </m:r>
                    <m:r>
                      <a:rPr lang="zh-CN" altLang="en-US" sz="24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zh-CN" altLang="en-US" sz="2400" b="0" i="1" dirty="0" smtClean="0">
                        <a:latin typeface="Cambria Math" panose="02040503050406030204" pitchFamily="18" charset="0"/>
                      </a:rPr>
                      <m:t>𝐴𝐶</m:t>
                    </m:r>
                  </m:oMath>
                </a14:m>
                <a:r>
                  <a:rPr lang="zh-CN" altLang="en-US" sz="2400" b="0" dirty="0"/>
                  <a:t>并不意味着</a:t>
                </a:r>
                <a14:m>
                  <m:oMath xmlns:m="http://schemas.openxmlformats.org/officeDocument/2006/math">
                    <m:r>
                      <a:rPr lang="zh-CN" altLang="en-US" sz="2400" b="0" i="1" dirty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zh-CN" altLang="en-US" sz="24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zh-CN" altLang="en-US" sz="2400" b="0" i="1" dirty="0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zh-CN" altLang="en-US" sz="2400" b="0" dirty="0"/>
                  <a:t>，即使 </a:t>
                </a:r>
                <a14:m>
                  <m:oMath xmlns:m="http://schemas.openxmlformats.org/officeDocument/2006/math">
                    <m:r>
                      <a:rPr lang="zh-CN" altLang="en-US" sz="2400" b="0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zh-CN" altLang="en-US" sz="2400" b="0" i="1" dirty="0" smtClean="0">
                        <a:latin typeface="Cambria Math" panose="02040503050406030204" pitchFamily="18" charset="0"/>
                      </a:rPr>
                      <m:t>≠0</m:t>
                    </m:r>
                  </m:oMath>
                </a14:m>
                <a:r>
                  <a:rPr lang="zh-CN" altLang="en-US" sz="2400" b="0" dirty="0"/>
                  <a:t>。例如，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altLang="zh-CN" sz="24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b="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2400" b="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sz="24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b="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2400" b="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b="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2400" b="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sz="24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b="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2400" b="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CN" sz="2400" b="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b="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2400" b="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altLang="zh-CN" sz="24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b="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2400" b="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zh-CN" sz="2400" b="0" dirty="0"/>
              </a:p>
              <a:p>
                <a:pPr algn="just"/>
                <a:endParaRPr lang="zh-CN" altLang="en-US" sz="2400" b="0" dirty="0"/>
              </a:p>
              <a:p>
                <a:pPr algn="just"/>
                <a:r>
                  <a:rPr lang="zh-CN" altLang="en-US" sz="2400" b="0" dirty="0"/>
                  <a:t>• 即使</a:t>
                </a:r>
                <a14:m>
                  <m:oMath xmlns:m="http://schemas.openxmlformats.org/officeDocument/2006/math">
                    <m:r>
                      <a:rPr lang="zh-CN" altLang="en-US" sz="2400" b="0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zh-CN" altLang="en-US" sz="2400" b="0" i="1" dirty="0" smtClean="0">
                        <a:latin typeface="Cambria Math" panose="02040503050406030204" pitchFamily="18" charset="0"/>
                      </a:rPr>
                      <m:t>≠0</m:t>
                    </m:r>
                  </m:oMath>
                </a14:m>
                <a:r>
                  <a:rPr lang="zh-CN" altLang="en-US" sz="2400" b="0" dirty="0"/>
                  <a:t>且</a:t>
                </a:r>
                <a14:m>
                  <m:oMath xmlns:m="http://schemas.openxmlformats.org/officeDocument/2006/math">
                    <m:r>
                      <a:rPr lang="zh-CN" altLang="en-US" sz="2400" b="0" i="1" dirty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zh-CN" altLang="en-US" sz="2400" b="0" i="1" dirty="0" smtClean="0">
                        <a:latin typeface="Cambria Math" panose="02040503050406030204" pitchFamily="18" charset="0"/>
                      </a:rPr>
                      <m:t>≠0</m:t>
                    </m:r>
                  </m:oMath>
                </a14:m>
                <a:r>
                  <a:rPr lang="zh-CN" altLang="en-US" sz="2400" b="0" dirty="0"/>
                  <a:t>，</a:t>
                </a:r>
                <a14:m>
                  <m:oMath xmlns:m="http://schemas.openxmlformats.org/officeDocument/2006/math">
                    <m:r>
                      <a:rPr lang="zh-CN" altLang="en-US" sz="2400" b="0" i="1" dirty="0" smtClean="0">
                        <a:latin typeface="Cambria Math" panose="02040503050406030204" pitchFamily="18" charset="0"/>
                      </a:rPr>
                      <m:t>𝐴𝐵</m:t>
                    </m:r>
                    <m:r>
                      <a:rPr lang="zh-CN" altLang="en-US" sz="2400" b="0" i="1" dirty="0" smtClean="0">
                        <a:latin typeface="Cambria Math" panose="02040503050406030204" pitchFamily="18" charset="0"/>
                      </a:rPr>
                      <m:t>=0 </m:t>
                    </m:r>
                  </m:oMath>
                </a14:m>
                <a:r>
                  <a:rPr lang="zh-CN" altLang="en-US" sz="2400" b="0" dirty="0"/>
                  <a:t>也是可能的。例如</a:t>
                </a:r>
                <a:endParaRPr lang="en-US" altLang="zh-CN" sz="2400" b="0" dirty="0"/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altLang="zh-CN" sz="24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b="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sz="24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b="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b="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2400" b="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2400" b="0" dirty="0"/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1244600"/>
                <a:ext cx="8465024" cy="2801280"/>
              </a:xfrm>
              <a:prstGeom prst="rect">
                <a:avLst/>
              </a:prstGeom>
              <a:blipFill rotWithShape="1">
                <a:blip r:embed="rId2"/>
                <a:stretch>
                  <a:fillRect l="-1" r="6" b="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乘法注意事项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474228" y="1244600"/>
                <a:ext cx="8195544" cy="37864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zh-CN" altLang="en-US" sz="2400" dirty="0">
                    <a:latin typeface="+mn-ea"/>
                    <a:ea typeface="+mn-ea"/>
                  </a:rPr>
                  <a:t>例（矩阵的非交换乘法）</a:t>
                </a:r>
                <a:r>
                  <a:rPr lang="en-US" altLang="zh-CN" sz="2400" dirty="0">
                    <a:latin typeface="+mn-ea"/>
                    <a:ea typeface="+mn-ea"/>
                  </a:rPr>
                  <a:t>. </a:t>
                </a:r>
                <a:r>
                  <a:rPr lang="zh-CN" altLang="en-US" sz="2400" b="0" dirty="0">
                    <a:latin typeface="+mn-ea"/>
                    <a:ea typeface="+mn-ea"/>
                  </a:rPr>
                  <a:t>考虑矩阵</a:t>
                </a:r>
                <a:endParaRPr lang="en-US" altLang="zh-CN" sz="2400" b="0" dirty="0">
                  <a:latin typeface="+mn-ea"/>
                  <a:ea typeface="+mn-ea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+mn-ea"/>
                      </a:rPr>
                      <m:t>𝐴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+mn-ea"/>
                      </a:rPr>
                      <m:t>=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+mn-ea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+mn-ea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+mn-ea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+mn-ea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zh-CN" altLang="en-US" sz="2400" b="0" dirty="0">
                    <a:latin typeface="+mn-ea"/>
                    <a:ea typeface="+mn-ea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+mn-ea"/>
                      </a:rPr>
                      <m:t>𝐵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+mn-ea"/>
                      </a:rPr>
                      <m:t>=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+mn-ea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+mn-ea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+mn-ea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+mn-ea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altLang="zh-CN" sz="2400" b="0" dirty="0">
                  <a:latin typeface="+mn-ea"/>
                  <a:ea typeface="+mn-ea"/>
                </a:endParaRPr>
              </a:p>
              <a:p>
                <a:pPr algn="just"/>
                <a:r>
                  <a:rPr lang="zh-CN" altLang="en-US" sz="2400" b="0" dirty="0">
                    <a:latin typeface="+mn-ea"/>
                    <a:ea typeface="+mn-ea"/>
                  </a:rPr>
                  <a:t>则</a:t>
                </a:r>
                <a:endParaRPr lang="en-US" altLang="zh-CN" sz="2400" b="0" dirty="0">
                  <a:latin typeface="+mn-ea"/>
                  <a:ea typeface="+mn-ea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+mn-ea"/>
                        </a:rPr>
                        <m:t>𝐴𝐵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+mn-ea"/>
                        </a:rPr>
                        <m:t>=</m:t>
                      </m:r>
                      <m:d>
                        <m:dPr>
                          <m:ctrlPr>
                            <a:rPr lang="en-US" altLang="zh-CN" sz="2400" b="0" i="1"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b="0" i="1">
                                  <a:latin typeface="Cambria Math" panose="02040503050406030204" pitchFamily="18" charset="0"/>
                                  <a:ea typeface="+mn-ea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altLang="zh-CN" sz="2400" b="0" i="1"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b="0" i="1">
                                  <a:latin typeface="Cambria Math" panose="02040503050406030204" pitchFamily="18" charset="0"/>
                                  <a:ea typeface="+mn-ea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+mn-ea"/>
                        </a:rPr>
                        <m:t>=</m:t>
                      </m:r>
                      <m:d>
                        <m:dPr>
                          <m:ctrlPr>
                            <a:rPr lang="en-US" altLang="zh-CN" sz="2400" b="0" i="1"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b="0" i="1">
                                  <a:latin typeface="Cambria Math" panose="02040503050406030204" pitchFamily="18" charset="0"/>
                                  <a:ea typeface="+mn-ea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zh-CN" sz="2400" b="0" dirty="0">
                  <a:latin typeface="+mn-ea"/>
                  <a:ea typeface="+mn-ea"/>
                </a:endParaRPr>
              </a:p>
              <a:p>
                <a:pPr algn="just"/>
                <a:r>
                  <a:rPr lang="zh-CN" altLang="en-US" sz="2400" b="0" dirty="0">
                    <a:latin typeface="+mn-ea"/>
                    <a:ea typeface="+mn-ea"/>
                  </a:rPr>
                  <a:t>然而，矩阵</a:t>
                </a: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latin typeface="Cambria Math" panose="02040503050406030204" pitchFamily="18" charset="0"/>
                        <a:ea typeface="+mn-ea"/>
                      </a:rPr>
                      <m:t>𝐵𝐴</m:t>
                    </m:r>
                  </m:oMath>
                </a14:m>
                <a:r>
                  <a:rPr lang="zh-CN" altLang="en-US" sz="2400" b="0" dirty="0">
                    <a:latin typeface="+mn-ea"/>
                    <a:ea typeface="+mn-ea"/>
                  </a:rPr>
                  <a:t>为</a:t>
                </a:r>
                <a:endParaRPr lang="en-US" altLang="zh-CN" sz="2400" b="0" dirty="0">
                  <a:latin typeface="+mn-ea"/>
                  <a:ea typeface="+mn-ea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b="0" i="1">
                                  <a:latin typeface="Cambria Math" panose="02040503050406030204" pitchFamily="18" charset="0"/>
                                  <a:ea typeface="+mn-ea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altLang="zh-CN" sz="2400" b="0" i="1"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b="0" i="1">
                                  <a:latin typeface="Cambria Math" panose="02040503050406030204" pitchFamily="18" charset="0"/>
                                  <a:ea typeface="+mn-ea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+mn-ea"/>
                        </a:rPr>
                        <m:t>=</m:t>
                      </m:r>
                      <m:d>
                        <m:dPr>
                          <m:ctrlPr>
                            <a:rPr lang="en-US" altLang="zh-CN" sz="2400" b="0" i="1"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b="0" i="1">
                                  <a:latin typeface="Cambria Math" panose="02040503050406030204" pitchFamily="18" charset="0"/>
                                  <a:ea typeface="+mn-ea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zh-CN" sz="2400" b="0" dirty="0">
                  <a:latin typeface="+mn-ea"/>
                  <a:ea typeface="+mn-ea"/>
                </a:endParaRPr>
              </a:p>
              <a:p>
                <a:pPr algn="just"/>
                <a:r>
                  <a:rPr lang="zh-CN" altLang="en-US" sz="2400" b="0" dirty="0">
                    <a:latin typeface="+mn-ea"/>
                    <a:ea typeface="+mn-ea"/>
                  </a:rPr>
                  <a:t>特别的，我们有</a:t>
                </a:r>
                <a:endParaRPr lang="en-US" altLang="zh-CN" sz="2400" b="0" dirty="0">
                  <a:latin typeface="+mn-ea"/>
                  <a:ea typeface="+mn-ea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+mn-ea"/>
                        </a:rPr>
                        <m:t>𝐴𝐵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+mn-ea"/>
                        </a:rPr>
                        <m:t>≠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+mn-ea"/>
                        </a:rPr>
                        <m:t>𝐵𝐴</m:t>
                      </m:r>
                    </m:oMath>
                  </m:oMathPara>
                </a14:m>
                <a:endParaRPr lang="zh-CN" altLang="en-US" sz="2400" b="0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228" y="1244600"/>
                <a:ext cx="8195544" cy="3786421"/>
              </a:xfrm>
              <a:prstGeom prst="rect">
                <a:avLst/>
              </a:prstGeom>
              <a:blipFill rotWithShape="1">
                <a:blip r:embed="rId2"/>
                <a:stretch>
                  <a:fillRect l="-6" r="1" b="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矩阵加法与标量乘法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411496" y="1255328"/>
                <a:ext cx="8321008" cy="34163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zh-CN" altLang="en-US" sz="2400" b="0" dirty="0"/>
                  <a:t>• 令</a:t>
                </a:r>
                <a14:m>
                  <m:oMath xmlns:m="http://schemas.openxmlformats.org/officeDocument/2006/math">
                    <m:r>
                      <a:rPr lang="zh-CN" altLang="en-US" sz="2400" b="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zh-CN" altLang="en-US" sz="2400" b="0" i="1" dirty="0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zh-CN" altLang="en-US" sz="2400" b="0" i="1" dirty="0" smtClean="0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400" b="0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zh-CN" altLang="en-US" sz="2400" b="0" i="1" dirty="0" smtClean="0"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400" b="0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zh-CN" altLang="en-US" sz="2400" b="0" dirty="0"/>
                  <a:t>为两个映射。它们的和为映射</a:t>
                </a:r>
                <a14:m>
                  <m:oMath xmlns:m="http://schemas.openxmlformats.org/officeDocument/2006/math">
                    <m:r>
                      <a:rPr lang="zh-CN" altLang="en-US" sz="2400" b="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zh-CN" altLang="en-US" sz="2400" b="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zh-CN" altLang="en-US" sz="2400" b="0" i="1" dirty="0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400" b="0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zh-CN" altLang="en-US" sz="2400" b="0" i="1" dirty="0" smtClean="0">
                        <a:latin typeface="Cambria Math" panose="02040503050406030204" pitchFamily="18" charset="0"/>
                      </a:rPr>
                      <m:t>→ </m:t>
                    </m:r>
                    <m:sSup>
                      <m:sSup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zh-CN" altLang="en-US" sz="2400" b="0" i="1" dirty="0" smtClean="0"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p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zh-CN" altLang="en-US" sz="2400" b="0" dirty="0"/>
                  <a:t>，其定义为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sz="24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zh-CN" altLang="en-US" sz="2400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CN" altLang="en-US" sz="2400" b="0" i="1" dirty="0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US" altLang="zh-CN" sz="2400" b="0" i="1" dirty="0" smtClean="0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zh-CN" altLang="en-US" sz="2400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400" b="0" i="1" dirty="0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zh-CN" altLang="en-US" sz="24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4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altLang="zh-CN" sz="2400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sz="2400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400" b="0" i="1" dirty="0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zh-CN" altLang="en-US" sz="2400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CN" altLang="en-US" sz="2400" b="0" i="1" dirty="0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US" altLang="zh-CN" sz="2400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sz="2400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400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400" b="0" dirty="0"/>
              </a:p>
              <a:p>
                <a:pPr algn="just"/>
                <a:r>
                  <a:rPr lang="zh-CN" altLang="en-US" sz="2400" b="0" dirty="0"/>
                  <a:t>请注意，只有当两个映射具有相同的定义域和陪域时，映射的加法才有定义。</a:t>
                </a:r>
              </a:p>
              <a:p>
                <a:pPr algn="just"/>
                <a:endParaRPr lang="zh-CN" altLang="en-US" sz="2400" b="0" dirty="0"/>
              </a:p>
              <a:p>
                <a:pPr algn="just"/>
                <a:r>
                  <a:rPr lang="zh-CN" altLang="en-US" sz="2400" b="0" dirty="0"/>
                  <a:t>• 令</a:t>
                </a:r>
                <a14:m>
                  <m:oMath xmlns:m="http://schemas.openxmlformats.org/officeDocument/2006/math">
                    <m:r>
                      <a:rPr lang="zh-CN" altLang="en-US" sz="2400" b="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zh-CN" altLang="en-US" sz="2400" b="0" i="1" dirty="0" smtClean="0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400" b="0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zh-CN" altLang="en-US" sz="2400" b="0" i="1" dirty="0" smtClean="0"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400" b="0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zh-CN" altLang="en-US" sz="2400" b="0" dirty="0"/>
                  <a:t>为映射，令</a:t>
                </a:r>
                <a14:m>
                  <m:oMath xmlns:m="http://schemas.openxmlformats.org/officeDocument/2006/math">
                    <m:r>
                      <a:rPr lang="zh-CN" altLang="en-US" sz="2400" b="0" i="1" dirty="0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zh-CN" altLang="en-US" sz="2400" b="0" dirty="0"/>
                  <a:t>为标量。</a:t>
                </a:r>
                <a14:m>
                  <m:oMath xmlns:m="http://schemas.openxmlformats.org/officeDocument/2006/math">
                    <m:r>
                      <a:rPr lang="zh-CN" altLang="en-US" sz="2400" b="0" i="1" dirty="0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zh-CN" altLang="en-US" sz="2400" b="0" dirty="0"/>
                  <a:t>与</a:t>
                </a:r>
                <a14:m>
                  <m:oMath xmlns:m="http://schemas.openxmlformats.org/officeDocument/2006/math">
                    <m:r>
                      <a:rPr lang="zh-CN" altLang="en-US" sz="2400" b="0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zh-CN" altLang="en-US" sz="2400" b="0" dirty="0"/>
                  <a:t>的标量积为映射</a:t>
                </a:r>
                <a14:m>
                  <m:oMath xmlns:m="http://schemas.openxmlformats.org/officeDocument/2006/math">
                    <m:r>
                      <a:rPr lang="zh-CN" altLang="en-US" sz="2400" b="0" i="1" dirty="0" smtClean="0">
                        <a:latin typeface="Cambria Math" panose="02040503050406030204" pitchFamily="18" charset="0"/>
                      </a:rPr>
                      <m:t>𝑐𝑇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400" b="0" i="1" dirty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zh-CN" altLang="en-US" sz="2400" b="0" i="1" dirty="0"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400" b="0" i="1" dirty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zh-CN" altLang="en-US" sz="2400" b="0" dirty="0"/>
                  <a:t>，其定义为</a:t>
                </a:r>
                <a:endParaRPr lang="en-US" altLang="zh-CN" sz="2400" b="0" dirty="0"/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zh-CN" alt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400" b="0" i="1" dirty="0">
                              <a:latin typeface="Cambria Math" panose="02040503050406030204" pitchFamily="18" charset="0"/>
                            </a:rPr>
                            <m:t>𝑐𝑇</m:t>
                          </m:r>
                        </m:e>
                      </m:d>
                      <m:d>
                        <m:dPr>
                          <m:ctrlPr>
                            <a:rPr lang="zh-CN" altLang="en-US" sz="2400" b="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400" b="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zh-CN" altLang="en-US" sz="2400" b="0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400" b="0" i="1" dirty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altLang="zh-CN" sz="2400" b="0" i="1" dirty="0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zh-CN" altLang="en-US" sz="2400" b="0" i="1" dirty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zh-CN" altLang="en-US" sz="2400" b="0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sz="2400" b="0" i="1" dirty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CN" altLang="en-US" sz="2400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400" b="0" dirty="0"/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496" y="1255328"/>
                <a:ext cx="8321008" cy="3416320"/>
              </a:xfrm>
              <a:prstGeom prst="rect">
                <a:avLst/>
              </a:prstGeom>
              <a:blipFill rotWithShape="1">
                <a:blip r:embed="rId2"/>
                <a:stretch>
                  <a:fillRect t="-17" r="7" b="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矩阵加法与标量乘法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395536" y="1166842"/>
                <a:ext cx="8532440" cy="37154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zh-CN" altLang="en-US" sz="2400" b="0" dirty="0"/>
                  <a:t>• 两个</a:t>
                </a:r>
                <a14:m>
                  <m:oMath xmlns:m="http://schemas.openxmlformats.org/officeDocument/2006/math">
                    <m:r>
                      <a:rPr lang="zh-CN" altLang="en-US" sz="2400" b="0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zh-CN" altLang="en-US" sz="2400" b="0" i="1" dirty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zh-CN" altLang="en-US" sz="2400" b="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sz="2400" b="0" dirty="0"/>
                  <a:t>矩阵的和是将</a:t>
                </a:r>
                <a14:m>
                  <m:oMath xmlns:m="http://schemas.openxmlformats.org/officeDocument/2006/math">
                    <m:r>
                      <a:rPr lang="zh-CN" altLang="en-US" sz="2400" b="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en-US" sz="2400" b="0" dirty="0"/>
                  <a:t>和</a:t>
                </a:r>
                <a14:m>
                  <m:oMath xmlns:m="http://schemas.openxmlformats.org/officeDocument/2006/math">
                    <m:r>
                      <a:rPr lang="zh-CN" altLang="en-US" sz="2400" b="0" i="1" dirty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zh-CN" altLang="en-US" sz="2400" b="0" dirty="0"/>
                  <a:t>的项分别相加得到的矩阵：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zh-CN" altLang="zh-CN" sz="2000" i="1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zh-CN" sz="20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zh-CN" altLang="zh-CN" sz="20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i="1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20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zh-CN" altLang="zh-CN" sz="20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i="1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20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zh-CN" altLang="zh-CN" sz="20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i="1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20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13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CN" altLang="zh-CN" sz="20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i="1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20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zh-CN" altLang="zh-CN" sz="20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i="1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20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zh-CN" altLang="zh-CN" sz="20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i="1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20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23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altLang="zh-CN" sz="2000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+</m:t>
                      </m:r>
                      <m:d>
                        <m:dPr>
                          <m:ctrlPr>
                            <a:rPr lang="zh-CN" altLang="zh-CN" sz="20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zh-CN" sz="20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zh-CN" altLang="zh-CN" sz="20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i="1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altLang="zh-CN" sz="20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zh-CN" altLang="zh-CN" sz="20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i="1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altLang="zh-CN" sz="20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zh-CN" altLang="zh-CN" sz="20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i="1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altLang="zh-CN" sz="20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13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CN" altLang="zh-CN" sz="20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i="1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altLang="zh-CN" sz="20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zh-CN" altLang="zh-CN" sz="20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i="1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altLang="zh-CN" sz="20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zh-CN" altLang="zh-CN" sz="20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i="1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altLang="zh-CN" sz="20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23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altLang="zh-CN" sz="2000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ctrlPr>
                            <a:rPr lang="zh-CN" altLang="zh-CN" sz="20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zh-CN" sz="20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zh-CN" altLang="zh-CN" sz="20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i="1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20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  <m:r>
                                  <a:rPr lang="en-US" altLang="zh-CN" sz="2000"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zh-CN" altLang="zh-CN" sz="20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i="1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altLang="zh-CN" sz="20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zh-CN" altLang="zh-CN" sz="20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i="1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20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  <m:r>
                                  <a:rPr lang="en-US" altLang="zh-CN" sz="2000"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zh-CN" altLang="zh-CN" sz="20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i="1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altLang="zh-CN" sz="20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zh-CN" altLang="zh-CN" sz="20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i="1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20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13</m:t>
                                    </m:r>
                                  </m:sub>
                                </m:sSub>
                                <m:r>
                                  <a:rPr lang="en-US" altLang="zh-CN" sz="2000"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zh-CN" altLang="zh-CN" sz="20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i="1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altLang="zh-CN" sz="20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13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CN" altLang="zh-CN" sz="20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i="1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20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  <m:r>
                                  <a:rPr lang="en-US" altLang="zh-CN" sz="2000"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zh-CN" altLang="zh-CN" sz="20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i="1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altLang="zh-CN" sz="20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zh-CN" altLang="zh-CN" sz="20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i="1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20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  <m:r>
                                  <a:rPr lang="en-US" altLang="zh-CN" sz="2000"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zh-CN" altLang="zh-CN" sz="20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i="1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altLang="zh-CN" sz="20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zh-CN" altLang="zh-CN" sz="20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i="1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20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23</m:t>
                                    </m:r>
                                  </m:sub>
                                </m:sSub>
                                <m:r>
                                  <a:rPr lang="en-US" altLang="zh-CN" sz="2000"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zh-CN" altLang="zh-CN" sz="20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i="1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altLang="zh-CN" sz="20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23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zh-CN" sz="2000" b="0" dirty="0"/>
              </a:p>
              <a:p>
                <a:pPr algn="just"/>
                <a:endParaRPr lang="zh-CN" altLang="en-US" sz="2000" b="0" dirty="0"/>
              </a:p>
              <a:p>
                <a:pPr algn="just"/>
                <a:r>
                  <a:rPr lang="zh-CN" altLang="en-US" sz="2400" b="0" dirty="0"/>
                  <a:t>换句话说，</a:t>
                </a:r>
                <a14:m>
                  <m:oMath xmlns:m="http://schemas.openxmlformats.org/officeDocument/2006/math">
                    <m:r>
                      <a:rPr lang="zh-CN" altLang="en-US" sz="2400" b="0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zh-CN" altLang="en-US" sz="2400" b="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zh-CN" altLang="en-US" sz="2400" b="0" i="1" dirty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zh-CN" altLang="en-US" sz="2400" b="0" dirty="0"/>
                  <a:t>的第</a:t>
                </a:r>
                <a14:m>
                  <m:oMath xmlns:m="http://schemas.openxmlformats.org/officeDocument/2006/math">
                    <m:r>
                      <a:rPr lang="zh-CN" altLang="en-US" sz="2400" b="0" i="1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zh-CN" altLang="en-US" sz="2400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zh-CN" altLang="en-US" sz="2400" b="0" i="1" dirty="0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zh-CN" altLang="en-US" sz="2400" b="0" dirty="0"/>
                  <a:t>项是</a:t>
                </a:r>
                <a14:m>
                  <m:oMath xmlns:m="http://schemas.openxmlformats.org/officeDocument/2006/math">
                    <m:r>
                      <a:rPr lang="zh-CN" altLang="en-US" sz="2400" b="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en-US" sz="2400" b="0" dirty="0"/>
                  <a:t>和</a:t>
                </a:r>
                <a14:m>
                  <m:oMath xmlns:m="http://schemas.openxmlformats.org/officeDocument/2006/math">
                    <m:r>
                      <a:rPr lang="zh-CN" altLang="en-US" sz="2400" b="0" i="1" dirty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zh-CN" altLang="en-US" sz="2400" b="0" dirty="0"/>
                  <a:t>的第</a:t>
                </a:r>
                <a14:m>
                  <m:oMath xmlns:m="http://schemas.openxmlformats.org/officeDocument/2006/math">
                    <m:r>
                      <a:rPr lang="zh-CN" altLang="en-US" sz="2400" b="0" i="1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zh-CN" altLang="en-US" sz="2400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zh-CN" altLang="en-US" sz="2400" b="0" i="1" dirty="0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zh-CN" altLang="en-US" sz="2400" b="0" dirty="0"/>
                  <a:t>项之和。请注意，只有当两个矩阵具有相同的大小时，矩阵的加法才有定义。</a:t>
                </a:r>
              </a:p>
              <a:p>
                <a:pPr algn="just"/>
                <a:endParaRPr lang="zh-CN" altLang="en-US" sz="2400" b="0" dirty="0"/>
              </a:p>
              <a:p>
                <a:pPr algn="just"/>
                <a:r>
                  <a:rPr lang="zh-CN" altLang="en-US" sz="2400" b="0" dirty="0"/>
                  <a:t>• 标量</a:t>
                </a:r>
                <a14:m>
                  <m:oMath xmlns:m="http://schemas.openxmlformats.org/officeDocument/2006/math">
                    <m:r>
                      <a:rPr lang="zh-CN" altLang="en-US" sz="2400" b="0" i="1" dirty="0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zh-CN" altLang="en-US" sz="2400" b="0" dirty="0"/>
                  <a:t>与矩阵</a:t>
                </a:r>
                <a14:m>
                  <m:oMath xmlns:m="http://schemas.openxmlformats.org/officeDocument/2006/math">
                    <m:r>
                      <a:rPr lang="zh-CN" altLang="en-US" sz="2400" b="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en-US" sz="2400" b="0" dirty="0"/>
                  <a:t>的标量积是通过将</a:t>
                </a:r>
                <a14:m>
                  <m:oMath xmlns:m="http://schemas.openxmlformats.org/officeDocument/2006/math">
                    <m:r>
                      <a:rPr lang="zh-CN" altLang="en-US" sz="2400" b="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en-US" sz="2400" b="0" dirty="0"/>
                  <a:t>的所有元素缩放为</a:t>
                </a:r>
                <a14:m>
                  <m:oMath xmlns:m="http://schemas.openxmlformats.org/officeDocument/2006/math">
                    <m:r>
                      <a:rPr lang="zh-CN" altLang="en-US" sz="2400" b="0" i="1" dirty="0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zh-CN" altLang="en-US" sz="2400" b="0" dirty="0"/>
                  <a:t>得到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𝑐</m:t>
                      </m:r>
                      <m:d>
                        <m:dPr>
                          <m:ctrlPr>
                            <a:rPr lang="zh-CN" altLang="zh-CN" sz="2000" i="1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zh-CN" sz="20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zh-CN" altLang="zh-CN" sz="20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i="1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20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zh-CN" altLang="zh-CN" sz="20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i="1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20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zh-CN" altLang="zh-CN" sz="20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i="1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20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13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CN" altLang="zh-CN" sz="20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i="1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20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zh-CN" altLang="zh-CN" sz="20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i="1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20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zh-CN" altLang="zh-CN" sz="20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i="1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20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23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altLang="zh-CN" sz="2000" b="1" i="1" smtClean="0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ctrlPr>
                            <a:rPr lang="zh-CN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𝑐</m:t>
                                </m:r>
                                <m:sSub>
                                  <m:sSubPr>
                                    <m:ctrlPr>
                                      <a:rPr lang="zh-CN" altLang="zh-CN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2000"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sz="20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𝑐</m:t>
                                </m:r>
                                <m:sSub>
                                  <m:sSubPr>
                                    <m:ctrlPr>
                                      <a:rPr lang="zh-CN" altLang="zh-CN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2000"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sz="20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𝑐</m:t>
                                </m:r>
                                <m:sSub>
                                  <m:sSubPr>
                                    <m:ctrlPr>
                                      <a:rPr lang="zh-CN" altLang="zh-CN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2000"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13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CN" altLang="zh-CN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b="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𝑐</m:t>
                                    </m:r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2000"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sz="20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𝑐</m:t>
                                </m:r>
                                <m:sSub>
                                  <m:sSubPr>
                                    <m:ctrlPr>
                                      <a:rPr lang="zh-CN" altLang="zh-CN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2000"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sz="20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𝑐</m:t>
                                </m:r>
                                <m:sSub>
                                  <m:sSubPr>
                                    <m:ctrlPr>
                                      <a:rPr lang="zh-CN" altLang="zh-CN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2000"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23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2000" b="0" dirty="0"/>
              </a:p>
              <a:p>
                <a:pPr algn="just"/>
                <a:r>
                  <a:rPr lang="zh-CN" altLang="en-US" sz="2400" b="0" dirty="0"/>
                  <a:t>换句话说，</a:t>
                </a:r>
                <a14:m>
                  <m:oMath xmlns:m="http://schemas.openxmlformats.org/officeDocument/2006/math">
                    <m:r>
                      <a:rPr lang="zh-CN" altLang="en-US" sz="2400" b="0" i="1" dirty="0" smtClean="0">
                        <a:latin typeface="Cambria Math" panose="02040503050406030204" pitchFamily="18" charset="0"/>
                      </a:rPr>
                      <m:t>𝑐𝐴</m:t>
                    </m:r>
                  </m:oMath>
                </a14:m>
                <a:r>
                  <a:rPr lang="zh-CN" altLang="en-US" sz="2400" b="0" dirty="0"/>
                  <a:t>的</a:t>
                </a:r>
                <a14:m>
                  <m:oMath xmlns:m="http://schemas.openxmlformats.org/officeDocument/2006/math">
                    <m:r>
                      <a:rPr lang="zh-CN" altLang="en-US" sz="2400" b="0" i="1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zh-CN" altLang="en-US" sz="2400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zh-CN" altLang="en-US" sz="2400" b="0" i="1" dirty="0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zh-CN" altLang="en-US" sz="2400" b="0" dirty="0"/>
                  <a:t>项是</a:t>
                </a:r>
                <a14:m>
                  <m:oMath xmlns:m="http://schemas.openxmlformats.org/officeDocument/2006/math">
                    <m:r>
                      <a:rPr lang="zh-CN" altLang="en-US" sz="2400" b="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en-US" sz="2400" b="0" dirty="0"/>
                  <a:t>的</a:t>
                </a:r>
                <a14:m>
                  <m:oMath xmlns:m="http://schemas.openxmlformats.org/officeDocument/2006/math">
                    <m:r>
                      <a:rPr lang="zh-CN" altLang="en-US" sz="2400" b="0" i="1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zh-CN" altLang="en-US" sz="2400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zh-CN" altLang="en-US" sz="2400" b="0" i="1" dirty="0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zh-CN" altLang="en-US" sz="2400" b="0" dirty="0"/>
                  <a:t>项的</a:t>
                </a:r>
                <a14:m>
                  <m:oMath xmlns:m="http://schemas.openxmlformats.org/officeDocument/2006/math">
                    <m:r>
                      <a:rPr lang="zh-CN" altLang="en-US" sz="2400" b="0" i="1" dirty="0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zh-CN" altLang="en-US" sz="2400" b="0" dirty="0"/>
                  <a:t>倍。</a:t>
                </a:r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36" y="1166842"/>
                <a:ext cx="8532440" cy="3715441"/>
              </a:xfrm>
              <a:prstGeom prst="rect">
                <a:avLst/>
              </a:prstGeom>
              <a:blipFill rotWithShape="1">
                <a:blip r:embed="rId2"/>
                <a:stretch>
                  <a:fillRect l="-7" t="-9" r="6" b="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矩阵乘法的运算法则（总结）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340768"/>
                <a:ext cx="8229600" cy="4608512"/>
              </a:xfrm>
            </p:spPr>
            <p:txBody>
              <a:bodyPr/>
              <a:lstStyle/>
              <a:p>
                <a:pPr algn="just"/>
                <a:r>
                  <a:rPr lang="en-US" altLang="zh-CN" sz="2400" b="1" i="1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AB≠BA</a:t>
                </a:r>
                <a:r>
                  <a:rPr lang="zh-CN" altLang="en-US" sz="24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，不满足</a:t>
                </a:r>
                <a:r>
                  <a:rPr lang="zh-CN" altLang="en-US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交换律</a:t>
                </a:r>
                <a:endParaRPr lang="zh-CN" altLang="en-US" sz="24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 algn="just"/>
                <a:r>
                  <a:rPr lang="zh-CN" altLang="en-US" sz="24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  <a:sym typeface="+mn-ea"/>
                  </a:rPr>
                  <a:t>不满足</a:t>
                </a:r>
                <a:r>
                  <a:rPr lang="zh-CN" altLang="en-US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  <a:sym typeface="+mn-ea"/>
                  </a:rPr>
                  <a:t>消去律</a:t>
                </a:r>
                <a:r>
                  <a:rPr lang="zh-CN" altLang="en-US" sz="24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  <a:sym typeface="+mn-ea"/>
                  </a:rPr>
                  <a:t>，表现为</a:t>
                </a:r>
              </a:p>
              <a:p>
                <a:pPr marL="800100" lvl="1" indent="-342900" algn="just">
                  <a:buFont typeface="Wingdings" panose="05000000000000000000" charset="0"/>
                  <a:buChar char="n"/>
                </a:pPr>
                <a:r>
                  <a:rPr lang="en-US" altLang="zh-CN" sz="24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  <a:sym typeface="+mn-ea"/>
                  </a:rPr>
                  <a:t>1. </a:t>
                </a:r>
                <a:r>
                  <a:rPr lang="en-US" altLang="zh-CN" sz="2400" b="1" i="1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  <a:sym typeface="+mn-ea"/>
                  </a:rPr>
                  <a:t>A</a:t>
                </a:r>
                <a:r>
                  <a:rPr lang="en-US" altLang="zh-CN" sz="2400" b="1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  <a:sym typeface="+mn-ea"/>
                  </a:rPr>
                  <a:t>≠0</a:t>
                </a:r>
                <a:r>
                  <a:rPr lang="zh-CN" altLang="en-US" sz="24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  <a:sym typeface="+mn-ea"/>
                  </a:rPr>
                  <a:t>时，由</a:t>
                </a:r>
                <a:r>
                  <a:rPr lang="en-US" altLang="zh-CN" sz="2400" b="1" i="1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  <a:sym typeface="+mn-ea"/>
                  </a:rPr>
                  <a:t>AB=AC</a:t>
                </a:r>
                <a:r>
                  <a:rPr lang="zh-CN" altLang="en-US" sz="24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  <a:sym typeface="+mn-ea"/>
                  </a:rPr>
                  <a:t>得不到</a:t>
                </a:r>
                <a:r>
                  <a:rPr lang="en-US" altLang="zh-CN" sz="2400" b="1" i="1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  <a:sym typeface="+mn-ea"/>
                  </a:rPr>
                  <a:t>B=C</a:t>
                </a:r>
                <a:r>
                  <a:rPr lang="en-US" altLang="zh-CN" sz="24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  <a:sym typeface="+mn-ea"/>
                  </a:rPr>
                  <a:t>.</a:t>
                </a:r>
              </a:p>
              <a:p>
                <a:pPr marL="800100" lvl="1" indent="-342900" algn="just">
                  <a:buFont typeface="Wingdings" panose="05000000000000000000" charset="0"/>
                  <a:buChar char="n"/>
                </a:pPr>
                <a:r>
                  <a:rPr lang="en-US" altLang="zh-CN" sz="24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  <a:sym typeface="+mn-ea"/>
                  </a:rPr>
                  <a:t>2. </a:t>
                </a:r>
                <a:r>
                  <a:rPr lang="zh-CN" altLang="en-US" sz="24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  <a:sym typeface="+mn-ea"/>
                  </a:rPr>
                  <a:t>由</a:t>
                </a:r>
                <a:r>
                  <a:rPr lang="en-US" altLang="zh-CN" sz="2400" b="1" i="1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  <a:sym typeface="+mn-ea"/>
                  </a:rPr>
                  <a:t>AB=</a:t>
                </a:r>
                <a:r>
                  <a:rPr lang="en-US" altLang="zh-CN" sz="2400" b="1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  <a:sym typeface="+mn-ea"/>
                  </a:rPr>
                  <a:t>0</a:t>
                </a:r>
                <a:r>
                  <a:rPr lang="zh-CN" altLang="en-US" sz="24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  <a:sym typeface="+mn-ea"/>
                  </a:rPr>
                  <a:t>，得不到</a:t>
                </a:r>
                <a:r>
                  <a:rPr lang="en-US" altLang="zh-CN" sz="2400" b="1" i="1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  <a:sym typeface="+mn-ea"/>
                  </a:rPr>
                  <a:t>A=</a:t>
                </a:r>
                <a:r>
                  <a:rPr lang="en-US" altLang="zh-CN" sz="2400" b="1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  <a:sym typeface="+mn-ea"/>
                  </a:rPr>
                  <a:t>0</a:t>
                </a:r>
                <a:r>
                  <a:rPr lang="zh-CN" altLang="en-US" sz="24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  <a:sym typeface="+mn-ea"/>
                  </a:rPr>
                  <a:t>或</a:t>
                </a:r>
                <a:r>
                  <a:rPr lang="en-US" altLang="zh-CN" sz="2400" b="1" i="1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  <a:sym typeface="+mn-ea"/>
                  </a:rPr>
                  <a:t>B=</a:t>
                </a:r>
                <a:r>
                  <a:rPr lang="en-US" altLang="zh-CN" sz="2400" b="1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  <a:sym typeface="+mn-ea"/>
                  </a:rPr>
                  <a:t>0</a:t>
                </a:r>
                <a:r>
                  <a:rPr lang="en-US" altLang="zh-CN" sz="24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  <a:sym typeface="+mn-ea"/>
                  </a:rPr>
                  <a:t>.</a:t>
                </a:r>
              </a:p>
              <a:p>
                <a:pPr marL="800100" lvl="1" indent="-342900" algn="just">
                  <a:buFont typeface="Wingdings" panose="05000000000000000000" charset="0"/>
                  <a:buChar char="n"/>
                </a:pPr>
                <a:r>
                  <a:rPr lang="en-US" altLang="zh-CN" sz="24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  <a:sym typeface="+mn-ea"/>
                  </a:rPr>
                  <a:t>3. </a:t>
                </a:r>
                <a:r>
                  <a:rPr lang="en-US" altLang="zh-CN" sz="2400" b="1" i="1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  <a:sym typeface="+mn-ea"/>
                  </a:rPr>
                  <a:t>A≠</a:t>
                </a:r>
                <a:r>
                  <a:rPr lang="en-US" altLang="zh-CN" sz="2400" b="1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  <a:sym typeface="+mn-ea"/>
                  </a:rPr>
                  <a:t>0</a:t>
                </a:r>
                <a:r>
                  <a:rPr lang="en-US" altLang="zh-CN" sz="24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  <a:sym typeface="+mn-ea"/>
                  </a:rPr>
                  <a:t>,</a:t>
                </a:r>
                <a:r>
                  <a:rPr lang="en-US" altLang="zh-CN" sz="2400" b="1" i="1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  <a:sym typeface="+mn-ea"/>
                  </a:rPr>
                  <a:t>B≠</a:t>
                </a:r>
                <a:r>
                  <a:rPr lang="en-US" altLang="zh-CN" sz="2400" b="1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  <a:sym typeface="+mn-ea"/>
                  </a:rPr>
                  <a:t>0</a:t>
                </a:r>
                <a:r>
                  <a:rPr lang="zh-CN" altLang="en-US" sz="24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  <a:sym typeface="+mn-ea"/>
                  </a:rPr>
                  <a:t>，则</a:t>
                </a:r>
                <a:r>
                  <a:rPr lang="en-US" altLang="zh-CN" sz="2400" b="1" i="1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  <a:sym typeface="+mn-ea"/>
                  </a:rPr>
                  <a:t>AB</a:t>
                </a:r>
                <a:r>
                  <a:rPr lang="zh-CN" altLang="en-US" sz="24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  <a:sym typeface="+mn-ea"/>
                  </a:rPr>
                  <a:t>有可能为</a:t>
                </a:r>
                <a:r>
                  <a:rPr lang="en-US" altLang="zh-CN" sz="2400" b="1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  <a:sym typeface="+mn-ea"/>
                  </a:rPr>
                  <a:t>0</a:t>
                </a:r>
                <a:r>
                  <a:rPr lang="en-US" altLang="zh-CN" sz="24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  <a:sym typeface="+mn-ea"/>
                  </a:rPr>
                  <a:t>.</a:t>
                </a:r>
                <a:endParaRPr lang="zh-CN" altLang="en-US" sz="2400" dirty="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  <a:sym typeface="+mn-ea"/>
                </a:endParaRPr>
              </a:p>
              <a:p>
                <a:pPr marL="342900" lvl="0" indent="-342900" algn="just">
                  <a:buFont typeface="Wingdings" panose="05000000000000000000" charset="0"/>
                  <a:buChar char="n"/>
                </a:pPr>
                <a:r>
                  <a:rPr lang="zh-CN" altLang="en-US" sz="24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  <a:sym typeface="+mn-ea"/>
                  </a:rPr>
                  <a:t>但满足</a:t>
                </a:r>
                <a:r>
                  <a:rPr lang="zh-CN" altLang="en-US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  <a:sym typeface="+mn-ea"/>
                  </a:rPr>
                  <a:t>结合律</a:t>
                </a:r>
                <a:r>
                  <a:rPr lang="zh-CN" altLang="en-US" sz="24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  <a:sym typeface="+mn-ea"/>
                  </a:rPr>
                  <a:t>和</a:t>
                </a:r>
                <a:r>
                  <a:rPr lang="zh-CN" altLang="en-US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  <a:sym typeface="+mn-ea"/>
                  </a:rPr>
                  <a:t>分配律</a:t>
                </a:r>
                <a:endParaRPr lang="en-US" altLang="zh-CN" sz="2400" dirty="0">
                  <a:solidFill>
                    <a:srgbClr val="FF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  <a:sym typeface="+mn-ea"/>
                </a:endParaRPr>
              </a:p>
              <a:p>
                <a:pPr marL="0" lvl="0" indent="0" algn="just">
                  <a:buNone/>
                </a:pPr>
                <a:r>
                  <a:rPr lang="en-US" altLang="zh-CN" sz="2400" b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  <a:sym typeface="+mn-ea"/>
                  </a:rPr>
                  <a:t>(1)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Arial" panose="020B0604020202020204" pitchFamily="34" charset="0"/>
                            <a:sym typeface="+mn-ea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Arial" panose="020B0604020202020204" pitchFamily="34" charset="0"/>
                            <a:sym typeface="+mn-ea"/>
                          </a:rPr>
                          <m:t>𝐴𝐵</m:t>
                        </m:r>
                      </m:e>
                    </m:d>
                    <m:r>
                      <a:rPr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Arial" panose="020B0604020202020204" pitchFamily="34" charset="0"/>
                        <a:sym typeface="+mn-ea"/>
                      </a:rPr>
                      <m:t>𝐶</m:t>
                    </m:r>
                    <m:r>
                      <a:rPr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Arial" panose="020B0604020202020204" pitchFamily="34" charset="0"/>
                        <a:sym typeface="+mn-ea"/>
                      </a:rPr>
                      <m:t>=</m:t>
                    </m:r>
                    <m:r>
                      <a:rPr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Arial" panose="020B0604020202020204" pitchFamily="34" charset="0"/>
                        <a:sym typeface="+mn-ea"/>
                      </a:rPr>
                      <m:t>𝐴</m:t>
                    </m:r>
                    <m:r>
                      <a:rPr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Arial" panose="020B0604020202020204" pitchFamily="34" charset="0"/>
                        <a:sym typeface="+mn-ea"/>
                      </a:rPr>
                      <m:t>(</m:t>
                    </m:r>
                    <m:r>
                      <a:rPr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Arial" panose="020B0604020202020204" pitchFamily="34" charset="0"/>
                        <a:sym typeface="+mn-ea"/>
                      </a:rPr>
                      <m:t>𝐵𝐶</m:t>
                    </m:r>
                    <m:r>
                      <a:rPr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Arial" panose="020B0604020202020204" pitchFamily="34" charset="0"/>
                        <a:sym typeface="+mn-ea"/>
                      </a:rPr>
                      <m:t>)</m:t>
                    </m:r>
                  </m:oMath>
                </a14:m>
                <a:r>
                  <a:rPr lang="zh-CN" altLang="en-US" sz="24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  <a:sym typeface="+mn-ea"/>
                  </a:rPr>
                  <a:t>；</a:t>
                </a:r>
                <a:endParaRPr lang="en-US" altLang="zh-CN" sz="24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  <a:sym typeface="+mn-ea"/>
                </a:endParaRPr>
              </a:p>
              <a:p>
                <a:pPr marL="0" indent="0" algn="just">
                  <a:buNone/>
                </a:pPr>
                <a:r>
                  <a:rPr lang="en-US" altLang="zh-CN" sz="2400" b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  <a:sym typeface="+mn-ea"/>
                  </a:rPr>
                  <a:t>(2)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Arial" panose="020B0604020202020204" pitchFamily="34" charset="0"/>
                        <a:sym typeface="+mn-ea"/>
                      </a:rPr>
                      <m:t>𝑘</m:t>
                    </m:r>
                    <m:d>
                      <m:dPr>
                        <m:ctrlP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Arial" panose="020B0604020202020204" pitchFamily="34" charset="0"/>
                            <a:sym typeface="+mn-ea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Arial" panose="020B0604020202020204" pitchFamily="34" charset="0"/>
                            <a:sym typeface="+mn-ea"/>
                          </a:rPr>
                          <m:t>𝐴𝐵</m:t>
                        </m:r>
                      </m:e>
                    </m:d>
                    <m:r>
                      <a:rPr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Arial" panose="020B0604020202020204" pitchFamily="34" charset="0"/>
                        <a:sym typeface="+mn-ea"/>
                      </a:rPr>
                      <m:t>=</m:t>
                    </m:r>
                    <m:d>
                      <m:dPr>
                        <m:ctrlP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Arial" panose="020B0604020202020204" pitchFamily="34" charset="0"/>
                            <a:sym typeface="+mn-ea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Arial" panose="020B0604020202020204" pitchFamily="34" charset="0"/>
                            <a:sym typeface="+mn-ea"/>
                          </a:rPr>
                          <m:t>𝑘𝐴</m:t>
                        </m:r>
                      </m:e>
                    </m:d>
                    <m:r>
                      <a:rPr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Arial" panose="020B0604020202020204" pitchFamily="34" charset="0"/>
                        <a:sym typeface="+mn-ea"/>
                      </a:rPr>
                      <m:t>𝐵</m:t>
                    </m:r>
                    <m:r>
                      <a:rPr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Arial" panose="020B0604020202020204" pitchFamily="34" charset="0"/>
                        <a:sym typeface="+mn-ea"/>
                      </a:rPr>
                      <m:t>=</m:t>
                    </m:r>
                    <m:r>
                      <a:rPr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Arial" panose="020B0604020202020204" pitchFamily="34" charset="0"/>
                        <a:sym typeface="+mn-ea"/>
                      </a:rPr>
                      <m:t>𝐴</m:t>
                    </m:r>
                    <m:r>
                      <a:rPr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Arial" panose="020B0604020202020204" pitchFamily="34" charset="0"/>
                        <a:sym typeface="+mn-ea"/>
                      </a:rPr>
                      <m:t>(</m:t>
                    </m:r>
                    <m:r>
                      <a:rPr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Arial" panose="020B0604020202020204" pitchFamily="34" charset="0"/>
                        <a:sym typeface="+mn-ea"/>
                      </a:rPr>
                      <m:t>𝑘𝐵</m:t>
                    </m:r>
                    <m:r>
                      <a:rPr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Arial" panose="020B0604020202020204" pitchFamily="34" charset="0"/>
                        <a:sym typeface="+mn-ea"/>
                      </a:rPr>
                      <m:t>)</m:t>
                    </m:r>
                  </m:oMath>
                </a14:m>
                <a:r>
                  <a:rPr lang="zh-CN" altLang="en-US" sz="24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  <a:sym typeface="+mn-ea"/>
                  </a:rPr>
                  <a:t>，其中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+mn-ea"/>
                        <a:cs typeface="Arial" panose="020B0604020202020204" pitchFamily="34" charset="0"/>
                        <a:sym typeface="+mn-ea"/>
                      </a:rPr>
                      <m:t>𝑘</m:t>
                    </m:r>
                  </m:oMath>
                </a14:m>
                <a:r>
                  <a:rPr lang="zh-CN" altLang="en-US" sz="24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  <a:sym typeface="+mn-ea"/>
                  </a:rPr>
                  <a:t>为常数</a:t>
                </a:r>
                <a:r>
                  <a:rPr lang="en-US" altLang="zh-CN" sz="24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  <a:sym typeface="+mn-ea"/>
                  </a:rPr>
                  <a:t>;</a:t>
                </a:r>
              </a:p>
              <a:p>
                <a:pPr marL="0" indent="0" algn="just">
                  <a:buNone/>
                </a:pPr>
                <a:r>
                  <a:rPr lang="en-US" altLang="zh-CN" sz="2400" b="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  <a:sym typeface="+mn-ea"/>
                  </a:rPr>
                  <a:t>(3)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+mn-ea"/>
                        <a:cs typeface="Arial" panose="020B0604020202020204" pitchFamily="34" charset="0"/>
                        <a:sym typeface="+mn-ea"/>
                      </a:rPr>
                      <m:t>𝐴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+mn-ea"/>
                            <a:cs typeface="Arial" panose="020B0604020202020204" pitchFamily="34" charset="0"/>
                            <a:sym typeface="+mn-ea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+mn-ea"/>
                            <a:cs typeface="Arial" panose="020B0604020202020204" pitchFamily="34" charset="0"/>
                            <a:sym typeface="+mn-ea"/>
                          </a:rPr>
                          <m:t>𝐵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+mn-ea"/>
                            <a:cs typeface="Arial" panose="020B0604020202020204" pitchFamily="34" charset="0"/>
                            <a:sym typeface="+mn-ea"/>
                          </a:rPr>
                          <m:t>+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+mn-ea"/>
                            <a:cs typeface="Arial" panose="020B0604020202020204" pitchFamily="34" charset="0"/>
                            <a:sym typeface="+mn-ea"/>
                          </a:rPr>
                          <m:t>𝐶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+mn-ea"/>
                        <a:cs typeface="Arial" panose="020B0604020202020204" pitchFamily="34" charset="0"/>
                        <a:sym typeface="+mn-ea"/>
                      </a:rPr>
                      <m:t>=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+mn-ea"/>
                        <a:cs typeface="Arial" panose="020B0604020202020204" pitchFamily="34" charset="0"/>
                        <a:sym typeface="+mn-ea"/>
                      </a:rPr>
                      <m:t>𝐴𝐵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+mn-ea"/>
                        <a:cs typeface="Arial" panose="020B0604020202020204" pitchFamily="34" charset="0"/>
                        <a:sym typeface="+mn-ea"/>
                      </a:rPr>
                      <m:t>+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+mn-ea"/>
                        <a:cs typeface="Arial" panose="020B0604020202020204" pitchFamily="34" charset="0"/>
                        <a:sym typeface="+mn-ea"/>
                      </a:rPr>
                      <m:t>𝐴𝐶</m:t>
                    </m:r>
                  </m:oMath>
                </a14:m>
                <a:endParaRPr lang="en-US" altLang="zh-CN" sz="24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  <a:sym typeface="+mn-ea"/>
                </a:endParaRPr>
              </a:p>
              <a:p>
                <a:pPr marL="0" indent="0" algn="just">
                  <a:buNone/>
                </a:pPr>
                <a:r>
                  <a:rPr lang="en-US" altLang="zh-CN" sz="2400" b="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  <a:sym typeface="+mn-ea"/>
                  </a:rPr>
                  <a:t>(4)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+mn-ea"/>
                            <a:cs typeface="Arial" panose="020B0604020202020204" pitchFamily="34" charset="0"/>
                            <a:sym typeface="+mn-ea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+mn-ea"/>
                            <a:cs typeface="Arial" panose="020B0604020202020204" pitchFamily="34" charset="0"/>
                            <a:sym typeface="+mn-ea"/>
                          </a:rPr>
                          <m:t>𝐵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+mn-ea"/>
                            <a:cs typeface="Arial" panose="020B0604020202020204" pitchFamily="34" charset="0"/>
                            <a:sym typeface="+mn-ea"/>
                          </a:rPr>
                          <m:t>+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+mn-ea"/>
                            <a:cs typeface="Arial" panose="020B0604020202020204" pitchFamily="34" charset="0"/>
                            <a:sym typeface="+mn-ea"/>
                          </a:rPr>
                          <m:t>𝐶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+mn-ea"/>
                        <a:cs typeface="Arial" panose="020B0604020202020204" pitchFamily="34" charset="0"/>
                        <a:sym typeface="+mn-ea"/>
                      </a:rPr>
                      <m:t>𝐴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+mn-ea"/>
                        <a:cs typeface="Arial" panose="020B0604020202020204" pitchFamily="34" charset="0"/>
                        <a:sym typeface="+mn-ea"/>
                      </a:rPr>
                      <m:t>=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+mn-ea"/>
                        <a:cs typeface="Arial" panose="020B0604020202020204" pitchFamily="34" charset="0"/>
                        <a:sym typeface="+mn-ea"/>
                      </a:rPr>
                      <m:t>𝐵𝐴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+mn-ea"/>
                        <a:cs typeface="Arial" panose="020B0604020202020204" pitchFamily="34" charset="0"/>
                        <a:sym typeface="+mn-ea"/>
                      </a:rPr>
                      <m:t>+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+mn-ea"/>
                        <a:cs typeface="Arial" panose="020B0604020202020204" pitchFamily="34" charset="0"/>
                        <a:sym typeface="+mn-ea"/>
                      </a:rPr>
                      <m:t>𝐶𝐴</m:t>
                    </m:r>
                  </m:oMath>
                </a14:m>
                <a:endParaRPr lang="en-US" altLang="zh-CN" sz="24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  <a:sym typeface="+mn-ea"/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340768"/>
                <a:ext cx="8229600" cy="4608512"/>
              </a:xfrm>
              <a:blipFill rotWithShape="1">
                <a:blip r:embed="rId2"/>
                <a:stretch>
                  <a:fillRect t="-6" b="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87744" y="116523"/>
            <a:ext cx="7358114" cy="1128712"/>
          </a:xfrm>
        </p:spPr>
        <p:txBody>
          <a:bodyPr/>
          <a:lstStyle/>
          <a:p>
            <a:r>
              <a:rPr lang="zh-CN" altLang="en-US"/>
              <a:t>矩阵的转置</a:t>
            </a:r>
          </a:p>
        </p:txBody>
      </p:sp>
      <p:pic>
        <p:nvPicPr>
          <p:cNvPr id="18" name="内容占位符 1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9552" y="1556792"/>
            <a:ext cx="8388472" cy="3123982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62100" y="2600908"/>
            <a:ext cx="6019800" cy="1656184"/>
          </a:xfrm>
        </p:spPr>
        <p:txBody>
          <a:bodyPr/>
          <a:lstStyle/>
          <a:p>
            <a:r>
              <a:rPr lang="en-US" altLang="zh-CN" dirty="0"/>
              <a:t>3.5</a:t>
            </a:r>
            <a:r>
              <a:rPr lang="zh-CN" altLang="en-US" dirty="0"/>
              <a:t>矩阵的逆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    单射，</a:t>
            </a:r>
            <a:r>
              <a:rPr lang="zh-CN" altLang="en-US" dirty="0">
                <a:sym typeface="+mn-ea"/>
              </a:rPr>
              <a:t>满射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98896" y="1340768"/>
                <a:ext cx="8346208" cy="1584176"/>
              </a:xfrm>
            </p:spPr>
            <p:txBody>
              <a:bodyPr>
                <a:normAutofit/>
              </a:bodyPr>
              <a:lstStyle/>
              <a:p>
                <a:pPr algn="just">
                  <a:spcBef>
                    <a:spcPts val="0"/>
                  </a:spcBef>
                  <a:spcAft>
                    <a:spcPts val="0"/>
                  </a:spcAft>
                </a:pPr>
                <a:r>
                  <a:rPr lang="zh-CN" altLang="en-US" sz="2400" b="1" dirty="0">
                    <a:ea typeface="+mn-ea"/>
                    <a:cs typeface="Times New Roman" panose="02020603050405020304" pitchFamily="18" charset="0"/>
                  </a:rPr>
                  <a:t>定义</a:t>
                </a:r>
                <a:r>
                  <a:rPr lang="en-US" altLang="zh-CN" sz="2400" b="1" dirty="0">
                    <a:ea typeface="+mn-ea"/>
                    <a:cs typeface="Times New Roman" panose="02020603050405020304" pitchFamily="18" charset="0"/>
                  </a:rPr>
                  <a:t>(Injections, one-to-one).</a:t>
                </a:r>
                <a:r>
                  <a:rPr lang="zh-CN" altLang="en-US" sz="2400" dirty="0"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dirty="0">
                    <a:ea typeface="+mn-ea"/>
                    <a:cs typeface="Times New Roman" panose="02020603050405020304" pitchFamily="18" charset="0"/>
                  </a:rPr>
                  <a:t>“</a:t>
                </a:r>
                <a:r>
                  <a:rPr lang="zh-CN" altLang="en-US" sz="2400" dirty="0">
                    <a:ea typeface="+mn-ea"/>
                    <a:cs typeface="Times New Roman" panose="02020603050405020304" pitchFamily="18" charset="0"/>
                  </a:rPr>
                  <a:t>函数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𝑓</m:t>
                    </m:r>
                  </m:oMath>
                </a14:m>
                <a:r>
                  <a:rPr lang="zh-CN" altLang="en-US" sz="2400" dirty="0">
                    <a:ea typeface="+mn-ea"/>
                    <a:cs typeface="Times New Roman" panose="02020603050405020304" pitchFamily="18" charset="0"/>
                  </a:rPr>
                  <a:t>是单射</a:t>
                </a:r>
                <a:r>
                  <a:rPr lang="en-US" altLang="zh-CN" sz="2400" dirty="0">
                    <a:ea typeface="+mn-ea"/>
                    <a:cs typeface="Times New Roman" panose="02020603050405020304" pitchFamily="18" charset="0"/>
                  </a:rPr>
                  <a:t>”</a:t>
                </a:r>
                <a:r>
                  <a:rPr lang="zh-CN" altLang="en-US" sz="2400" dirty="0">
                    <a:ea typeface="+mn-ea"/>
                    <a:cs typeface="Times New Roman" panose="02020603050405020304" pitchFamily="18" charset="0"/>
                  </a:rPr>
                  <a:t>当且仅当</a:t>
                </a:r>
                <a:r>
                  <a:rPr lang="en-US" altLang="zh-CN" sz="2400" dirty="0">
                    <a:ea typeface="+mn-ea"/>
                    <a:cs typeface="Times New Roman" panose="02020603050405020304" pitchFamily="18" charset="0"/>
                  </a:rPr>
                  <a:t>  “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𝑓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𝑎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)=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𝑓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𝑏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sz="2400" dirty="0">
                    <a:ea typeface="+mn-ea"/>
                    <a:cs typeface="Times New Roman" panose="02020603050405020304" pitchFamily="18" charset="0"/>
                  </a:rPr>
                  <a:t>蕴含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𝑎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𝑏</m:t>
                    </m:r>
                  </m:oMath>
                </a14:m>
                <a:r>
                  <a:rPr lang="en-US" sz="2400" dirty="0">
                    <a:ea typeface="+mn-ea"/>
                    <a:cs typeface="Times New Roman" panose="02020603050405020304" pitchFamily="18" charset="0"/>
                  </a:rPr>
                  <a:t>”</a:t>
                </a:r>
                <a:r>
                  <a:rPr lang="zh-CN" altLang="en-US" sz="2400" dirty="0">
                    <a:ea typeface="+mn-ea"/>
                    <a:cs typeface="Times New Roman" panose="02020603050405020304" pitchFamily="18" charset="0"/>
                  </a:rPr>
                  <a:t>，其中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𝑎</m:t>
                    </m:r>
                  </m:oMath>
                </a14:m>
                <a:r>
                  <a:rPr lang="zh-CN" altLang="en-US" sz="2400" dirty="0">
                    <a:ea typeface="+mn-ea"/>
                    <a:cs typeface="Times New Roman" panose="02020603050405020304" pitchFamily="18" charset="0"/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𝑏</m:t>
                    </m:r>
                  </m:oMath>
                </a14:m>
                <a:r>
                  <a:rPr lang="zh-CN" altLang="en-US" sz="2400" dirty="0">
                    <a:ea typeface="+mn-ea"/>
                    <a:cs typeface="Times New Roman" panose="02020603050405020304" pitchFamily="18" charset="0"/>
                  </a:rPr>
                  <a:t>属于定义域。</a:t>
                </a:r>
              </a:p>
              <a:p>
                <a:pPr algn="just">
                  <a:spcBef>
                    <a:spcPts val="0"/>
                  </a:spcBef>
                  <a:spcAft>
                    <a:spcPts val="0"/>
                  </a:spcAft>
                </a:pPr>
                <a:r>
                  <a:rPr lang="zh-CN" altLang="en-US" sz="2400" b="1" dirty="0">
                    <a:ea typeface="+mn-ea"/>
                    <a:cs typeface="Times New Roman" panose="02020603050405020304" pitchFamily="18" charset="0"/>
                    <a:sym typeface="+mn-ea"/>
                  </a:rPr>
                  <a:t>定义</a:t>
                </a:r>
                <a:r>
                  <a:rPr lang="en-US" altLang="zh-CN" sz="2400" b="1" dirty="0">
                    <a:ea typeface="+mn-ea"/>
                    <a:cs typeface="Times New Roman" panose="02020603050405020304" pitchFamily="18" charset="0"/>
                    <a:sym typeface="+mn-ea"/>
                  </a:rPr>
                  <a:t>(Surjections).</a:t>
                </a:r>
                <a:r>
                  <a:rPr lang="zh-CN" altLang="en-US" sz="2400" b="1" dirty="0">
                    <a:ea typeface="+mn-ea"/>
                    <a:cs typeface="Times New Roman" panose="02020603050405020304" pitchFamily="18" charset="0"/>
                    <a:sym typeface="+mn-ea"/>
                  </a:rPr>
                  <a:t> </a:t>
                </a:r>
                <a:r>
                  <a:rPr lang="zh-CN" altLang="en-US" sz="2400" dirty="0">
                    <a:ea typeface="+mn-ea"/>
                    <a:cs typeface="Times New Roman" panose="02020603050405020304" pitchFamily="18" charset="0"/>
                    <a:sym typeface="+mn-ea"/>
                  </a:rPr>
                  <a:t>函数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  <a:sym typeface="+mn-ea"/>
                      </a:rPr>
                      <m:t>𝑓</m:t>
                    </m:r>
                  </m:oMath>
                </a14:m>
                <a:r>
                  <a:rPr lang="zh-CN" altLang="en-US" sz="2400" dirty="0">
                    <a:ea typeface="+mn-ea"/>
                    <a:cs typeface="Times New Roman" panose="02020603050405020304" pitchFamily="18" charset="0"/>
                    <a:sym typeface="+mn-ea"/>
                  </a:rPr>
                  <a:t>称为满射</a:t>
                </a:r>
                <a:r>
                  <a:rPr lang="en-US" sz="2400" dirty="0">
                    <a:ea typeface="+mn-ea"/>
                    <a:cs typeface="Times New Roman" panose="02020603050405020304" pitchFamily="18" charset="0"/>
                    <a:sym typeface="+mn-ea"/>
                  </a:rPr>
                  <a:t>, </a:t>
                </a:r>
                <a:r>
                  <a:rPr lang="zh-CN" altLang="en-US" sz="2400" dirty="0">
                    <a:ea typeface="+mn-ea"/>
                    <a:cs typeface="Times New Roman" panose="02020603050405020304" pitchFamily="18" charset="0"/>
                    <a:sym typeface="+mn-ea"/>
                  </a:rPr>
                  <a:t>当且仅当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+mn-ea"/>
                      </a:rPr>
                      <m:t>∀</m:t>
                    </m:r>
                    <m:r>
                      <a:rPr lang="zh-CN" altLang="en-US" sz="2400" b="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+mn-ea"/>
                      </a:rPr>
                      <m:t>𝑏</m:t>
                    </m:r>
                    <m:r>
                      <a:rPr lang="zh-CN" altLang="en-US" sz="2400" b="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+mn-ea"/>
                      </a:rPr>
                      <m:t>∈</m:t>
                    </m:r>
                    <m:r>
                      <a:rPr lang="zh-CN" altLang="en-US" sz="2400" b="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+mn-ea"/>
                      </a:rPr>
                      <m:t>𝐵</m:t>
                    </m:r>
                  </m:oMath>
                </a14:m>
                <a:r>
                  <a:rPr lang="zh-CN" altLang="en-US" sz="2400" dirty="0">
                    <a:ea typeface="+mn-ea"/>
                    <a:cs typeface="Times New Roman" panose="02020603050405020304" pitchFamily="18" charset="0"/>
                    <a:sym typeface="+mn-ea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+mn-ea"/>
                      </a:rPr>
                      <m:t>∃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+mn-ea"/>
                      </a:rPr>
                      <m:t>𝑎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+mn-ea"/>
                      </a:rPr>
                      <m:t>∈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+mn-ea"/>
                      </a:rPr>
                      <m:t>𝐴</m:t>
                    </m:r>
                  </m:oMath>
                </a14:m>
                <a:r>
                  <a:rPr lang="zh-CN" altLang="en-US" sz="2400" dirty="0">
                    <a:ea typeface="+mn-ea"/>
                    <a:cs typeface="Times New Roman" panose="02020603050405020304" pitchFamily="18" charset="0"/>
                    <a:sym typeface="+mn-ea"/>
                  </a:rPr>
                  <a:t>，满足</a:t>
                </a:r>
                <a14:m>
                  <m:oMath xmlns:m="http://schemas.openxmlformats.org/officeDocument/2006/math">
                    <m:r>
                      <a:rPr lang="zh-CN" altLang="en-US" sz="2400" b="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+mn-ea"/>
                      </a:rPr>
                      <m:t>𝑓</m:t>
                    </m:r>
                    <m:d>
                      <m:dPr>
                        <m:ctrlPr>
                          <a:rPr lang="zh-CN" alt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dPr>
                      <m:e>
                        <m:r>
                          <a:rPr lang="zh-CN" altLang="en-US" sz="2400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𝑎</m:t>
                        </m:r>
                      </m:e>
                    </m:d>
                    <m:r>
                      <a:rPr lang="zh-CN" altLang="en-US" sz="2400" b="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+mn-ea"/>
                      </a:rPr>
                      <m:t>=</m:t>
                    </m:r>
                    <m:r>
                      <a:rPr lang="zh-CN" altLang="en-US" sz="2400" b="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+mn-ea"/>
                      </a:rPr>
                      <m:t>𝑏</m:t>
                    </m:r>
                  </m:oMath>
                </a14:m>
                <a:r>
                  <a:rPr lang="zh-CN" altLang="en-US" sz="2400" dirty="0">
                    <a:ea typeface="+mn-ea"/>
                    <a:cs typeface="Times New Roman" panose="02020603050405020304" pitchFamily="18" charset="0"/>
                    <a:sym typeface="+mn-ea"/>
                  </a:rPr>
                  <a:t>。</a:t>
                </a:r>
                <a:endParaRPr lang="zh-CN" altLang="en-US" sz="2400" dirty="0">
                  <a:ea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Content Placeholder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8896" y="1340768"/>
                <a:ext cx="8346208" cy="1584176"/>
              </a:xfrm>
              <a:blipFill rotWithShape="1">
                <a:blip r:embed="rId2"/>
                <a:stretch>
                  <a:fillRect l="-1" t="-18" r="6" b="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Picture 4"/>
          <p:cNvPicPr>
            <a:picLocks noGrp="1" noChangeAspect="1" noChangeArrowheads="1"/>
          </p:cNvPicPr>
          <p:nvPr>
            <p:ph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71550" y="3500489"/>
            <a:ext cx="2631208" cy="2935236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9"/>
          <p:cNvPicPr>
            <a:picLocks noGrp="1" noChangeAspect="1" noChangeArrowheads="1"/>
          </p:cNvPicPr>
          <p:nvPr>
            <p:ph idx="15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34" t="7524" r="9352" b="2182"/>
          <a:stretch>
            <a:fillRect/>
          </a:stretch>
        </p:blipFill>
        <p:spPr bwMode="auto">
          <a:xfrm>
            <a:off x="4932323" y="3692541"/>
            <a:ext cx="2743200" cy="27432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3.5 </a:t>
            </a:r>
            <a:r>
              <a:rPr lang="zh-CN" altLang="en-US" dirty="0"/>
              <a:t>矩阵的逆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340768"/>
                <a:ext cx="8229600" cy="2376264"/>
              </a:xfrm>
            </p:spPr>
            <p:txBody>
              <a:bodyPr/>
              <a:lstStyle/>
              <a:p>
                <a:pPr algn="just"/>
                <a:r>
                  <a:rPr lang="zh-CN" altLang="en-US" sz="24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一个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+mn-ea"/>
                      </a:rPr>
                      <m:t>𝑛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+mn-ea"/>
                      </a:rPr>
                      <m:t>×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+mn-ea"/>
                      </a:rPr>
                      <m:t>𝑛</m:t>
                    </m:r>
                  </m:oMath>
                </a14:m>
                <a:r>
                  <a:rPr lang="zh-CN" altLang="en-US" sz="24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矩阵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𝐴</m:t>
                    </m:r>
                  </m:oMath>
                </a14:m>
                <a:r>
                  <a:rPr lang="zh-CN" altLang="en-US" sz="24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是可逆的，若存在一个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+mn-ea"/>
                      </a:rPr>
                      <m:t>𝑛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+mn-ea"/>
                      </a:rPr>
                      <m:t>×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+mn-ea"/>
                      </a:rPr>
                      <m:t>𝑛</m:t>
                    </m:r>
                  </m:oMath>
                </a14:m>
                <a:r>
                  <a:rPr lang="zh-CN" altLang="en-US" sz="24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的矩阵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𝐶</m:t>
                    </m:r>
                  </m:oMath>
                </a14:m>
                <a:r>
                  <a:rPr lang="zh-CN" altLang="en-US" sz="24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使得 </a:t>
                </a: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latin typeface="Cambria Math" panose="02040503050406030204" pitchFamily="18" charset="0"/>
                        <a:ea typeface="+mn-ea"/>
                      </a:rPr>
                      <m:t>𝐶𝐴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  <a:ea typeface="+mn-ea"/>
                      </a:rPr>
                      <m:t>=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  <a:ea typeface="+mn-ea"/>
                      </a:rPr>
                      <m:t>𝐴𝐶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  <a:ea typeface="+mn-ea"/>
                      </a:rPr>
                      <m:t>=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  <a:ea typeface="+mn-ea"/>
                      </a:rPr>
                      <m:t>𝐼</m:t>
                    </m:r>
                  </m:oMath>
                </a14:m>
                <a:r>
                  <a:rPr lang="zh-CN" altLang="en-US" sz="24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，我们称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𝐶</m:t>
                    </m:r>
                  </m:oMath>
                </a14:m>
                <a:r>
                  <a:rPr lang="zh-CN" altLang="en-US" sz="24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为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𝐴</m:t>
                    </m:r>
                  </m:oMath>
                </a14:m>
                <a:r>
                  <a:rPr lang="zh-CN" altLang="en-US" sz="24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的逆，记为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s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ea typeface="+mn-ea"/>
                          </a:rPr>
                          <m:t>𝐴</m:t>
                        </m:r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  <a:ea typeface="+mn-ea"/>
                          </a:rPr>
                          <m:t>−1</m:t>
                        </m:r>
                      </m:sup>
                    </m:sSup>
                  </m:oMath>
                </a14:m>
                <a:endParaRPr lang="en-US" altLang="zh-CN" sz="24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 algn="just"/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𝐴</m:t>
                    </m:r>
                  </m:oMath>
                </a14:m>
                <a:r>
                  <a:rPr lang="zh-CN" altLang="en-US" sz="24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的逆是唯一的</a:t>
                </a:r>
                <a:endParaRPr lang="en-US" altLang="zh-CN" sz="2400" b="0" dirty="0">
                  <a:solidFill>
                    <a:srgbClr val="FF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 algn="just"/>
                <a:r>
                  <a:rPr lang="zh-CN" altLang="en-US" sz="2400" b="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不可逆矩阵</a:t>
                </a:r>
                <a:r>
                  <a:rPr lang="en-US" altLang="zh-CN" sz="2400" b="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=</a:t>
                </a:r>
                <a:r>
                  <a:rPr lang="zh-CN" altLang="en-US" sz="2400" b="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奇异矩阵</a:t>
                </a:r>
                <a:r>
                  <a:rPr lang="zh-CN" altLang="en-US" sz="24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，数量少</a:t>
                </a:r>
                <a:endParaRPr lang="en-US" altLang="zh-CN" sz="2400" b="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 algn="just"/>
                <a:r>
                  <a:rPr lang="zh-CN" altLang="en-US" sz="24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可逆矩阵</a:t>
                </a:r>
                <a:r>
                  <a:rPr lang="en-US" altLang="zh-CN" sz="24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=</a:t>
                </a:r>
                <a:r>
                  <a:rPr lang="zh-CN" altLang="en-US" sz="24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非奇异矩阵</a:t>
                </a:r>
                <a:endParaRPr lang="en-US" altLang="zh-CN" sz="2400" b="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340768"/>
                <a:ext cx="8229600" cy="2376264"/>
              </a:xfrm>
              <a:blipFill rotWithShape="1">
                <a:blip r:embed="rId3"/>
                <a:stretch>
                  <a:fillRect t="-12" b="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矩阵的逆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483504" y="1244600"/>
                <a:ext cx="8176992" cy="37840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zh-CN" altLang="en-US" sz="2400" dirty="0">
                    <a:ea typeface="+mn-ea"/>
                    <a:cs typeface="Times New Roman" panose="02020603050405020304" pitchFamily="18" charset="0"/>
                  </a:rPr>
                  <a:t>例</a:t>
                </a:r>
                <a:r>
                  <a:rPr lang="en-US" altLang="zh-CN" sz="2400" dirty="0">
                    <a:ea typeface="+mn-ea"/>
                    <a:cs typeface="Times New Roman" panose="02020603050405020304" pitchFamily="18" charset="0"/>
                  </a:rPr>
                  <a:t>.</a:t>
                </a:r>
                <a:r>
                  <a:rPr lang="zh-CN" altLang="en-US" sz="2400" dirty="0"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lang="zh-CN" altLang="en-US" sz="2400" b="0" dirty="0">
                    <a:ea typeface="+mn-ea"/>
                    <a:cs typeface="Times New Roman" panose="02020603050405020304" pitchFamily="18" charset="0"/>
                  </a:rPr>
                  <a:t>检查矩阵</a:t>
                </a:r>
                <a:endParaRPr lang="en-US" altLang="zh-CN" sz="2400" b="0" dirty="0">
                  <a:ea typeface="+mn-ea"/>
                  <a:cs typeface="Times New Roman" panose="020206030504050203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+mn-ea"/>
                      </a:rPr>
                      <m:t>𝐴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+mn-ea"/>
                      </a:rPr>
                      <m:t>=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+mn-ea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+mn-ea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+mn-ea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+mn-ea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zh-CN" altLang="en-US" sz="2400" b="0" dirty="0">
                    <a:ea typeface="+mn-ea"/>
                    <a:cs typeface="Times New Roman" panose="02020603050405020304" pitchFamily="18" charset="0"/>
                  </a:rPr>
                  <a:t> 和 </a:t>
                </a: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latin typeface="Cambria Math" panose="02040503050406030204" pitchFamily="18" charset="0"/>
                        <a:ea typeface="+mn-ea"/>
                      </a:rPr>
                      <m:t>𝐵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  <a:ea typeface="+mn-ea"/>
                      </a:rPr>
                      <m:t>=</m:t>
                    </m:r>
                    <m:d>
                      <m:d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2400" b="0" i="1" dirty="0" smtClean="0"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 sz="2400" b="0" i="1" dirty="0" smtClean="0">
                                  <a:latin typeface="Cambria Math" panose="02040503050406030204" pitchFamily="18" charset="0"/>
                                  <a:ea typeface="+mn-ea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CN" sz="2400" b="0" i="1" dirty="0" smtClean="0">
                                  <a:latin typeface="Cambria Math" panose="02040503050406030204" pitchFamily="18" charset="0"/>
                                  <a:ea typeface="+mn-ea"/>
                                </a:rPr>
                                <m:t>−1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2400" b="0" i="1" dirty="0" smtClean="0">
                                  <a:latin typeface="Cambria Math" panose="02040503050406030204" pitchFamily="18" charset="0"/>
                                  <a:ea typeface="+mn-ea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US" altLang="zh-CN" sz="2400" b="0" i="1" dirty="0" smtClean="0">
                                  <a:latin typeface="Cambria Math" panose="02040503050406030204" pitchFamily="18" charset="0"/>
                                  <a:ea typeface="+mn-ea"/>
                                </a:rPr>
                                <m:t>2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altLang="zh-CN" sz="2400" b="0" dirty="0">
                  <a:ea typeface="+mn-ea"/>
                  <a:cs typeface="Times New Roman" panose="02020603050405020304" pitchFamily="18" charset="0"/>
                </a:endParaRPr>
              </a:p>
              <a:p>
                <a:pPr algn="just"/>
                <a:r>
                  <a:rPr lang="zh-CN" altLang="en-US" sz="2400" b="0" dirty="0">
                    <a:ea typeface="+mn-ea"/>
                    <a:cs typeface="Times New Roman" panose="02020603050405020304" pitchFamily="18" charset="0"/>
                  </a:rPr>
                  <a:t>是互逆矩阵。</a:t>
                </a:r>
                <a:endParaRPr lang="en-US" altLang="zh-CN" sz="2400" b="0" dirty="0">
                  <a:ea typeface="+mn-ea"/>
                  <a:cs typeface="Times New Roman" panose="02020603050405020304" pitchFamily="18" charset="0"/>
                </a:endParaRPr>
              </a:p>
              <a:p>
                <a:pPr algn="just"/>
                <a:endParaRPr lang="en-US" altLang="zh-CN" sz="2400" b="0" dirty="0">
                  <a:ea typeface="+mn-ea"/>
                  <a:cs typeface="Times New Roman" panose="02020603050405020304" pitchFamily="18" charset="0"/>
                </a:endParaRPr>
              </a:p>
              <a:p>
                <a:pPr algn="just"/>
                <a:r>
                  <a:rPr lang="zh-CN" altLang="en-US" sz="2400" dirty="0">
                    <a:ea typeface="+mn-ea"/>
                    <a:cs typeface="Times New Roman" panose="02020603050405020304" pitchFamily="18" charset="0"/>
                  </a:rPr>
                  <a:t>解</a:t>
                </a:r>
                <a:r>
                  <a:rPr lang="en-US" altLang="zh-CN" sz="2400" dirty="0">
                    <a:ea typeface="+mn-ea"/>
                    <a:cs typeface="Times New Roman" panose="02020603050405020304" pitchFamily="18" charset="0"/>
                  </a:rPr>
                  <a:t>.</a:t>
                </a:r>
                <a:r>
                  <a:rPr lang="zh-CN" altLang="en-US" sz="2400" b="0" dirty="0">
                    <a:ea typeface="+mn-ea"/>
                    <a:cs typeface="Times New Roman" panose="02020603050405020304" pitchFamily="18" charset="0"/>
                  </a:rPr>
                  <a:t> 我们检查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+mn-ea"/>
                      </a:rPr>
                      <m:t>𝐴𝐵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+mn-ea"/>
                      </a:rPr>
                      <m:t>=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+mn-ea"/>
                          </a:rPr>
                          <m:t>𝐼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+mn-ea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sz="2400" b="0" dirty="0">
                    <a:ea typeface="+mn-ea"/>
                    <a:cs typeface="Times New Roman" panose="02020603050405020304" pitchFamily="18" charset="0"/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latin typeface="Cambria Math" panose="02040503050406030204" pitchFamily="18" charset="0"/>
                        <a:ea typeface="+mn-ea"/>
                      </a:rPr>
                      <m:t>𝐵𝐴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  <a:ea typeface="+mn-ea"/>
                      </a:rPr>
                      <m:t>=</m:t>
                    </m:r>
                    <m:sSub>
                      <m:sSub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  <a:ea typeface="+mn-ea"/>
                          </a:rPr>
                          <m:t>𝐼</m:t>
                        </m:r>
                      </m:e>
                      <m:sub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  <a:ea typeface="+mn-ea"/>
                          </a:rPr>
                          <m:t>2</m:t>
                        </m:r>
                      </m:sub>
                    </m:sSub>
                  </m:oMath>
                </a14:m>
                <a:endParaRPr lang="en-US" altLang="zh-CN" sz="2400" b="0" dirty="0">
                  <a:ea typeface="+mn-ea"/>
                  <a:cs typeface="Times New Roman" panose="02020603050405020304" pitchFamily="18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+mn-ea"/>
                        </a:rPr>
                        <m:t>𝐴𝐵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+mn-ea"/>
                        </a:rPr>
                        <m:t>=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+mn-ea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+mn-ea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+mn-ea"/>
                        </a:rPr>
                        <m:t>=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+mn-ea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zh-CN" sz="2400" b="0" dirty="0">
                  <a:ea typeface="+mn-ea"/>
                  <a:cs typeface="Times New Roman" panose="02020603050405020304" pitchFamily="18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+mn-ea"/>
                        </a:rPr>
                        <m:t>𝐵𝐴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+mn-ea"/>
                        </a:rPr>
                        <m:t>=</m:t>
                      </m:r>
                      <m:d>
                        <m:dPr>
                          <m:ctrlPr>
                            <a:rPr lang="en-US" altLang="zh-CN" sz="2400" b="0" i="1"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b="0" i="1">
                                  <a:latin typeface="Cambria Math" panose="02040503050406030204" pitchFamily="18" charset="0"/>
                                  <a:ea typeface="+mn-ea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altLang="zh-CN" sz="2400" b="0" i="1"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b="0" i="1">
                                  <a:latin typeface="Cambria Math" panose="02040503050406030204" pitchFamily="18" charset="0"/>
                                  <a:ea typeface="+mn-ea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+mn-ea"/>
                        </a:rPr>
                        <m:t>=</m:t>
                      </m:r>
                      <m:d>
                        <m:dPr>
                          <m:ctrlPr>
                            <a:rPr lang="en-US" altLang="zh-CN" sz="2400" b="0" i="1"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b="0" i="1">
                                  <a:latin typeface="Cambria Math" panose="02040503050406030204" pitchFamily="18" charset="0"/>
                                  <a:ea typeface="+mn-ea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zh-CN" sz="2400" b="0" dirty="0">
                  <a:ea typeface="+mn-ea"/>
                  <a:cs typeface="Times New Roman" panose="02020603050405020304" pitchFamily="18" charset="0"/>
                </a:endParaRPr>
              </a:p>
              <a:p>
                <a:pPr algn="just"/>
                <a:r>
                  <a:rPr lang="zh-CN" altLang="en-US" sz="2400" b="0" dirty="0">
                    <a:ea typeface="+mn-ea"/>
                    <a:cs typeface="Times New Roman" panose="02020603050405020304" pitchFamily="18" charset="0"/>
                  </a:rPr>
                  <a:t>因此，</a:t>
                </a: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𝐴</m:t>
                    </m:r>
                  </m:oMath>
                </a14:m>
                <a:r>
                  <a:rPr lang="zh-CN" altLang="en-US" sz="2400" b="0" dirty="0">
                    <a:ea typeface="+mn-ea"/>
                    <a:cs typeface="Times New Roman" panose="02020603050405020304" pitchFamily="18" charset="0"/>
                  </a:rPr>
                  <a:t>是可逆的，</a:t>
                </a: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𝐵</m:t>
                    </m:r>
                  </m:oMath>
                </a14:m>
                <a:r>
                  <a:rPr lang="zh-CN" altLang="en-US" sz="2400" b="0" dirty="0">
                    <a:ea typeface="+mn-ea"/>
                    <a:cs typeface="Times New Roman" panose="02020603050405020304" pitchFamily="18" charset="0"/>
                  </a:rPr>
                  <a:t>是逆矩阵。</a:t>
                </a:r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504" y="1244600"/>
                <a:ext cx="8176992" cy="3784049"/>
              </a:xfrm>
              <a:prstGeom prst="rect">
                <a:avLst/>
              </a:prstGeom>
              <a:blipFill rotWithShape="1">
                <a:blip r:embed="rId3"/>
                <a:stretch>
                  <a:fillRect l="-3" r="4" b="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矩阵的逆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519508" y="1340768"/>
                <a:ext cx="8104984" cy="21769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zh-CN" altLang="en-US" sz="2400" b="0" dirty="0"/>
                  <a:t>注意：存在非方阵，其乘积为单位矩阵。事实上，如果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zh-CN" altLang="en-US" sz="2400" b="0" dirty="0"/>
                  <a:t>   和 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zh-CN" altLang="en-US" sz="2400" b="0" dirty="0"/>
              </a:p>
              <a:p>
                <a:pPr algn="just"/>
                <a:endParaRPr lang="zh-CN" altLang="en-US" sz="2400" b="0" dirty="0"/>
              </a:p>
              <a:p>
                <a:pPr algn="just"/>
                <a:r>
                  <a:rPr lang="zh-CN" altLang="en-US" sz="2400" b="0" dirty="0"/>
                  <a:t>则</a:t>
                </a:r>
                <a14:m>
                  <m:oMath xmlns:m="http://schemas.openxmlformats.org/officeDocument/2006/math">
                    <m:r>
                      <a:rPr lang="zh-CN" altLang="en-US" sz="2400" b="0" i="1" dirty="0" smtClean="0">
                        <a:latin typeface="Cambria Math" panose="02040503050406030204" pitchFamily="18" charset="0"/>
                      </a:rPr>
                      <m:t>𝐴𝐵</m:t>
                    </m:r>
                    <m:r>
                      <a:rPr lang="zh-CN" altLang="en-US" sz="2400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b="0" i="1" dirty="0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zh-CN" altLang="en-US" sz="2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sz="2400" b="0" dirty="0"/>
                  <a:t>。然而</a:t>
                </a:r>
                <a14:m>
                  <m:oMath xmlns:m="http://schemas.openxmlformats.org/officeDocument/2006/math">
                    <m:r>
                      <a:rPr lang="zh-CN" altLang="en-US" sz="2400" b="0" i="1" dirty="0" smtClean="0">
                        <a:latin typeface="Cambria Math" panose="02040503050406030204" pitchFamily="18" charset="0"/>
                      </a:rPr>
                      <m:t>𝐵𝐴</m:t>
                    </m:r>
                    <m:r>
                      <a:rPr lang="zh-CN" altLang="en-US" sz="2400" b="0" i="1" dirty="0" smtClean="0">
                        <a:latin typeface="Cambria Math" panose="02040503050406030204" pitchFamily="18" charset="0"/>
                      </a:rPr>
                      <m:t>≠</m:t>
                    </m:r>
                    <m:sSub>
                      <m:sSub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b="0" i="1" dirty="0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zh-CN" altLang="en-US" sz="2400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zh-CN" altLang="en-US" sz="2400" b="0" dirty="0"/>
                  <a:t>，所以</a:t>
                </a:r>
                <a14:m>
                  <m:oMath xmlns:m="http://schemas.openxmlformats.org/officeDocument/2006/math">
                    <m:r>
                      <a:rPr lang="zh-CN" altLang="en-US" sz="2400" b="0" i="1" dirty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zh-CN" altLang="en-US" sz="2400" b="0" dirty="0"/>
                  <a:t>不应称为</a:t>
                </a:r>
                <a14:m>
                  <m:oMath xmlns:m="http://schemas.openxmlformats.org/officeDocument/2006/math">
                    <m:r>
                      <a:rPr lang="zh-CN" altLang="en-US" sz="2400" b="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en-US" sz="2400" b="0" dirty="0"/>
                  <a:t>的逆。</a:t>
                </a:r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508" y="1340768"/>
                <a:ext cx="8104984" cy="2176943"/>
              </a:xfrm>
              <a:prstGeom prst="rect">
                <a:avLst/>
              </a:prstGeom>
              <a:blipFill rotWithShape="1">
                <a:blip r:embed="rId3"/>
                <a:stretch>
                  <a:fillRect l="-1" t="-13" r="7" b="2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矩阵的逆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546304" y="1282192"/>
                <a:ext cx="8352928" cy="48936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zh-CN" altLang="en-US" sz="2400" dirty="0"/>
                  <a:t>关于可逆矩阵的事实</a:t>
                </a:r>
                <a:r>
                  <a:rPr lang="en-US" altLang="zh-CN" sz="2400" dirty="0"/>
                  <a:t>.</a:t>
                </a:r>
                <a:r>
                  <a:rPr lang="zh-CN" altLang="en-US" sz="2400" dirty="0"/>
                  <a:t> </a:t>
                </a:r>
                <a:r>
                  <a:rPr lang="zh-CN" altLang="en-US" sz="2400" b="0" dirty="0"/>
                  <a:t>设</a:t>
                </a: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en-US" sz="2400" b="0" dirty="0"/>
                  <a:t>和</a:t>
                </a: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zh-CN" altLang="en-US" sz="2400" b="0" dirty="0"/>
                  <a:t>为</a:t>
                </a:r>
                <a:r>
                  <a:rPr lang="zh-CN" altLang="en-US" sz="2400" b="0" i="0" dirty="0">
                    <a:latin typeface="+mj-lt"/>
                  </a:rPr>
                  <a:t>可逆</a:t>
                </a: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sz="2400" b="0" dirty="0"/>
                  <a:t>矩阵。</a:t>
                </a:r>
              </a:p>
              <a:p>
                <a:pPr algn="just"/>
                <a:endParaRPr lang="zh-CN" altLang="en-US" sz="2400" b="0" dirty="0"/>
              </a:p>
              <a:p>
                <a:pPr algn="just"/>
                <a:r>
                  <a:rPr lang="en-US" altLang="zh-CN" sz="2400" b="0" dirty="0"/>
                  <a:t>1. </a:t>
                </a: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¯¹</m:t>
                    </m:r>
                  </m:oMath>
                </a14:m>
                <a:r>
                  <a:rPr lang="zh-CN" altLang="en-US" sz="2400" b="0" dirty="0"/>
                  <a:t>是可逆的，其逆为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 dirty="0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sSup>
                              <m:sSupPr>
                                <m:ctrlPr>
                                  <a:rPr lang="en-US" altLang="zh-CN" sz="24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b="0" i="1" dirty="0" smtClean="0">
                                    <a:latin typeface="Cambria Math" panose="02040503050406030204" pitchFamily="18" charset="0"/>
                                  </a:rPr>
                                  <m:t>¯</m:t>
                                </m:r>
                              </m:e>
                              <m:sup>
                                <m:r>
                                  <a:rPr lang="en-US" altLang="zh-CN" sz="2400" b="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en-US" sz="2400" b="0" dirty="0"/>
                  <a:t>。</a:t>
                </a:r>
              </a:p>
              <a:p>
                <a:pPr algn="just"/>
                <a:endParaRPr lang="zh-CN" altLang="en-US" sz="2400" b="0" dirty="0"/>
              </a:p>
              <a:p>
                <a:pPr algn="just"/>
                <a:r>
                  <a:rPr lang="en-US" altLang="zh-CN" sz="2400" b="0" dirty="0"/>
                  <a:t>2. </a:t>
                </a: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𝐴𝐵</m:t>
                    </m:r>
                  </m:oMath>
                </a14:m>
                <a:r>
                  <a:rPr lang="zh-CN" altLang="en-US" sz="2400" b="0" dirty="0"/>
                  <a:t>是可逆的，其逆为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 dirty="0" smtClean="0">
                                <a:latin typeface="Cambria Math" panose="02040503050406030204" pitchFamily="18" charset="0"/>
                              </a:rPr>
                              <m:t>𝐴𝐵</m:t>
                            </m:r>
                          </m:e>
                        </m:d>
                      </m:e>
                      <m:sup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𝐵</m:t>
                    </m:r>
                    <m:sSup>
                      <m:sSup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¯</m:t>
                        </m:r>
                      </m:e>
                      <m:sup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sSup>
                      <m:sSup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zh-CN" altLang="en-US" sz="2400" b="0" dirty="0"/>
                  <a:t>（注意顺序）。</a:t>
                </a:r>
              </a:p>
              <a:p>
                <a:pPr algn="just"/>
                <a:endParaRPr lang="zh-CN" altLang="en-US" sz="2400" b="0" dirty="0"/>
              </a:p>
              <a:p>
                <a:pPr algn="just"/>
                <a:r>
                  <a:rPr lang="zh-CN" altLang="en-US" sz="2400" b="0" dirty="0"/>
                  <a:t>证明</a:t>
                </a:r>
              </a:p>
              <a:p>
                <a:pPr marL="457200" indent="-457200" algn="just">
                  <a:buAutoNum type="arabicPeriod"/>
                </a:pPr>
                <a:r>
                  <a:rPr lang="zh-CN" altLang="en-US" sz="2400" b="0" dirty="0"/>
                  <a:t>方程</a:t>
                </a: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𝐴𝐴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¯¹=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₁</m:t>
                    </m:r>
                  </m:oMath>
                </a14:m>
                <a:r>
                  <a:rPr lang="zh-CN" altLang="en-US" sz="2400" b="0" dirty="0"/>
                  <a:t>和</a:t>
                </a: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¯¹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CN" altLang="en-US" sz="2400" b="0" dirty="0"/>
                  <a:t>同时表明</a:t>
                </a: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¯¹</m:t>
                    </m:r>
                  </m:oMath>
                </a14:m>
                <a:r>
                  <a:rPr lang="zh-CN" altLang="en-US" sz="2400" b="0" dirty="0"/>
                  <a:t>是</a:t>
                </a: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en-US" sz="2400" b="0" dirty="0"/>
                  <a:t>的逆，而</a:t>
                </a: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en-US" sz="2400" b="0" dirty="0"/>
                  <a:t>是 </a:t>
                </a: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¯¹</m:t>
                    </m:r>
                  </m:oMath>
                </a14:m>
                <a:r>
                  <a:rPr lang="zh-CN" altLang="en-US" sz="2400" b="0" dirty="0"/>
                  <a:t>的逆。</a:t>
                </a:r>
                <a:endParaRPr lang="en-US" altLang="zh-CN" sz="2400" b="0" dirty="0"/>
              </a:p>
              <a:p>
                <a:pPr marL="457200" indent="-457200" algn="just">
                  <a:buAutoNum type="arabicPeriod"/>
                </a:pPr>
                <a:r>
                  <a:rPr lang="zh-CN" altLang="en-US" sz="2400" b="0" dirty="0"/>
                  <a:t>计算</a:t>
                </a:r>
                <a:endParaRPr lang="en-US" altLang="zh-CN" sz="2400" b="0" dirty="0"/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𝐴𝐵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altLang="zh-CN" sz="2400" b="0" dirty="0"/>
              </a:p>
              <a:p>
                <a:pPr algn="just"/>
                <a:r>
                  <a:rPr lang="zh-CN" altLang="en-US" sz="2400" b="0" dirty="0"/>
                  <a:t>这里我们利用了矩阵乘法的结合律和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zh-CN" altLang="en-US" sz="2400" b="0" dirty="0"/>
                  <a:t>这个事实。这表明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r>
                          <a:rPr lang="en-US" altLang="zh-CN" sz="2400" b="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altLang="zh-CN" sz="2400" b="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altLang="zh-CN" sz="2400" b="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zh-CN" altLang="en-US" sz="2400" b="0" dirty="0"/>
                  <a:t>是</a:t>
                </a:r>
                <a14:m>
                  <m:oMath xmlns:m="http://schemas.openxmlformats.org/officeDocument/2006/math">
                    <m:r>
                      <a:rPr lang="en-US" altLang="zh-CN" sz="2400" b="0" i="1">
                        <a:latin typeface="Cambria Math" panose="02040503050406030204" pitchFamily="18" charset="0"/>
                      </a:rPr>
                      <m:t>𝐴𝐵</m:t>
                    </m:r>
                  </m:oMath>
                </a14:m>
                <a:r>
                  <a:rPr lang="zh-CN" altLang="en-US" sz="2400" b="0" dirty="0"/>
                  <a:t>的逆。</a:t>
                </a:r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304" y="1282192"/>
                <a:ext cx="8352928" cy="4893647"/>
              </a:xfrm>
              <a:prstGeom prst="rect">
                <a:avLst/>
              </a:prstGeom>
              <a:blipFill rotWithShape="1">
                <a:blip r:embed="rId2"/>
                <a:stretch>
                  <a:fillRect l="-2" t="-3" r="4" b="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2*2</a:t>
            </a:r>
            <a:r>
              <a:rPr lang="zh-CN" altLang="en-US" dirty="0"/>
              <a:t>型矩阵逆的存在性</a:t>
            </a:r>
          </a:p>
        </p:txBody>
      </p:sp>
      <p:pic>
        <p:nvPicPr>
          <p:cNvPr id="7" name="内容占位符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1600" y="1244600"/>
            <a:ext cx="7488887" cy="5276678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用逆求解线性方程组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571472" y="1244280"/>
                <a:ext cx="8229600" cy="34867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zh-CN" altLang="en-US" sz="2400" dirty="0"/>
                  <a:t>定理</a:t>
                </a:r>
                <a:r>
                  <a:rPr lang="en-US" altLang="zh-CN" sz="2400" dirty="0"/>
                  <a:t>.</a:t>
                </a:r>
                <a:r>
                  <a:rPr lang="zh-CN" altLang="en-US" sz="2400" dirty="0"/>
                  <a:t> </a:t>
                </a:r>
                <a:r>
                  <a:rPr lang="zh-CN" altLang="en-US" sz="2400" b="0" dirty="0"/>
                  <a:t>设</a:t>
                </a:r>
                <a14:m>
                  <m:oMath xmlns:m="http://schemas.openxmlformats.org/officeDocument/2006/math">
                    <m:r>
                      <a:rPr lang="zh-CN" altLang="en-US" sz="2400" b="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en-US" sz="2400" b="0" dirty="0"/>
                  <a:t>为可逆</a:t>
                </a:r>
                <a14:m>
                  <m:oMath xmlns:m="http://schemas.openxmlformats.org/officeDocument/2006/math">
                    <m:r>
                      <a:rPr lang="zh-CN" altLang="en-US" sz="2400" b="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zh-CN" altLang="en-US" sz="2400" b="0" i="1" dirty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zh-CN" altLang="en-US" sz="2400" b="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sz="2400" b="0" dirty="0"/>
                  <a:t>矩阵，设</a:t>
                </a:r>
                <a14:m>
                  <m:oMath xmlns:m="http://schemas.openxmlformats.org/officeDocument/2006/math">
                    <m:r>
                      <a:rPr lang="zh-CN" altLang="en-US" sz="2400" b="0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zh-CN" altLang="en-US" sz="2400" b="0" dirty="0"/>
                  <a:t>是一个向量。则矩阵方程</a:t>
                </a:r>
                <a14:m>
                  <m:oMath xmlns:m="http://schemas.openxmlformats.org/officeDocument/2006/math">
                    <m:r>
                      <a:rPr lang="zh-CN" altLang="en-US" sz="2400" b="0" i="1" dirty="0" smtClean="0">
                        <a:latin typeface="Cambria Math" panose="02040503050406030204" pitchFamily="18" charset="0"/>
                      </a:rPr>
                      <m:t>𝐴𝑥</m:t>
                    </m:r>
                    <m:r>
                      <a:rPr lang="zh-CN" altLang="en-US" sz="24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zh-CN" altLang="en-US" sz="2400" b="0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zh-CN" altLang="en-US" sz="2400" b="0" dirty="0"/>
                  <a:t>只有一个解：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CN" altLang="en-US" sz="24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400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zh-CN" altLang="en-US" sz="2400" b="0" i="1" dirty="0" smtClean="0">
                          <a:latin typeface="Cambria Math" panose="02040503050406030204" pitchFamily="18" charset="0"/>
                        </a:rPr>
                        <m:t>¯¹</m:t>
                      </m:r>
                      <m:r>
                        <a:rPr lang="zh-CN" altLang="en-US" sz="2400" b="0" i="1" dirty="0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zh-CN" altLang="en-US" sz="2400" b="0" dirty="0"/>
              </a:p>
              <a:p>
                <a:pPr algn="just"/>
                <a:r>
                  <a:rPr lang="zh-CN" altLang="en-US" sz="2400" dirty="0"/>
                  <a:t>证明</a:t>
                </a:r>
                <a:r>
                  <a:rPr lang="en-US" altLang="zh-CN" sz="2400" dirty="0"/>
                  <a:t>.</a:t>
                </a:r>
                <a:r>
                  <a:rPr lang="en-US" altLang="zh-CN" sz="2400" b="0" dirty="0"/>
                  <a:t> </a:t>
                </a:r>
                <a:r>
                  <a:rPr lang="zh-CN" altLang="en-US" sz="2400" b="0" dirty="0"/>
                  <a:t>计算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zh-CN" altLang="zh-CN" sz="2800" i="1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mPr>
                        <m:mr>
                          <m:e>
                            <m:r>
                              <a:rPr lang="en-US" altLang="zh-CN" sz="2800" i="1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𝐴𝑥</m:t>
                            </m:r>
                            <m:r>
                              <a:rPr lang="en-US" altLang="zh-CN" sz="2800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=</m:t>
                            </m:r>
                            <m:r>
                              <a:rPr lang="en-US" altLang="zh-CN" sz="2800" i="1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𝑏</m:t>
                            </m:r>
                          </m:e>
                          <m:e>
                            <m:r>
                              <a:rPr lang="en-US" altLang="zh-CN" sz="2800" i="1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a:rPr lang="en-US" altLang="zh-CN" sz="2800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⟹</m:t>
                            </m:r>
                            <m:r>
                              <a:rPr lang="en-US" altLang="zh-CN" sz="2800" b="1" i="1" smtClean="0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 </m:t>
                            </m:r>
                            <m:sSup>
                              <m:sSupPr>
                                <m:ctrlPr>
                                  <a:rPr lang="zh-CN" altLang="zh-CN" sz="28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800" i="1"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𝐴</m:t>
                                </m:r>
                              </m:e>
                              <m:sup>
                                <m:r>
                                  <a:rPr lang="en-US" altLang="zh-CN" sz="2800" i="1"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r>
                                  <a:rPr lang="en-US" altLang="zh-CN" sz="2800"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sup>
                            </m:sSup>
                            <m:r>
                              <a:rPr lang="en-US" altLang="zh-CN" sz="2800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altLang="zh-CN" sz="2800" i="1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𝐴𝑥</m:t>
                            </m:r>
                            <m:r>
                              <a:rPr lang="en-US" altLang="zh-CN" sz="2800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)=</m:t>
                            </m:r>
                            <m:sSup>
                              <m:sSupPr>
                                <m:ctrlPr>
                                  <a:rPr lang="zh-CN" altLang="zh-CN" sz="28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800" i="1"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𝐴</m:t>
                                </m:r>
                              </m:e>
                              <m:sup>
                                <m:r>
                                  <a:rPr lang="en-US" altLang="zh-CN" sz="2800" i="1"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r>
                                  <a:rPr lang="en-US" altLang="zh-CN" sz="2800"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sup>
                            </m:sSup>
                            <m:r>
                              <a:rPr lang="en-US" altLang="zh-CN" sz="2800" i="1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𝑏</m:t>
                            </m:r>
                          </m:e>
                        </m:mr>
                        <m:mr>
                          <m:e/>
                          <m:e>
                            <m:eqArr>
                              <m:eqArrPr>
                                <m:ctrlPr>
                                  <a:rPr lang="en-US" altLang="zh-CN" sz="2800" i="1"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altLang="zh-CN" sz="2800" i="1"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  <m:r>
                                  <a:rPr lang="en-US" altLang="zh-CN" sz="2800"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⟹</m:t>
                                </m:r>
                                <m:r>
                                  <a:rPr lang="en-US" altLang="zh-CN" sz="2800" b="1" i="0" smtClean="0"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  <m:d>
                                  <m:dPr>
                                    <m:ctrlPr>
                                      <a:rPr lang="zh-CN" altLang="zh-CN" sz="28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zh-CN" altLang="zh-CN" sz="2800" i="1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2800" i="1"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𝐴</m:t>
                                        </m:r>
                                      </m:e>
                                      <m:sup>
                                        <m:r>
                                          <a:rPr lang="en-US" altLang="zh-CN" sz="2800" i="1"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altLang="zh-CN" sz="2800"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1</m:t>
                                        </m:r>
                                      </m:sup>
                                    </m:sSup>
                                    <m:r>
                                      <a:rPr lang="en-US" altLang="zh-CN" sz="2800" i="1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𝐴</m:t>
                                    </m:r>
                                  </m:e>
                                </m:d>
                                <m:r>
                                  <a:rPr lang="en-US" altLang="zh-CN" sz="2800" i="1"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  <m:r>
                                  <a:rPr lang="en-US" altLang="zh-CN" sz="2800"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zh-CN" altLang="zh-CN" sz="28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800" i="1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𝐴</m:t>
                                    </m:r>
                                  </m:e>
                                  <m:sup>
                                    <m:r>
                                      <a:rPr lang="en-US" altLang="zh-CN" sz="2800" i="1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zh-CN" sz="28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  <m:r>
                                  <a:rPr lang="en-US" altLang="zh-CN" sz="2800" i="1"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𝑏</m:t>
                                </m:r>
                              </m:e>
                              <m:e>
                                <m:r>
                                  <a:rPr lang="en-US" altLang="zh-CN" sz="2800"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⟹</m:t>
                                </m:r>
                                <m:r>
                                  <a:rPr lang="en-US" altLang="zh-CN" sz="2800" b="1" i="0" smtClean="0"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          </m:t>
                                </m:r>
                                <m:sSub>
                                  <m:sSubPr>
                                    <m:ctrlPr>
                                      <a:rPr lang="zh-CN" altLang="zh-CN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i="1"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altLang="zh-CN" sz="2800" i="1"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  <m:r>
                                  <a:rPr lang="en-US" altLang="zh-CN" sz="2800"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zh-CN" altLang="zh-CN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800" i="1"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𝐴</m:t>
                                    </m:r>
                                  </m:e>
                                  <m:sup>
                                    <m:r>
                                      <a:rPr lang="en-US" altLang="zh-CN" sz="2800" i="1"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zh-CN" sz="2800"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𝑏</m:t>
                                </m:r>
                              </m:e>
                            </m:eqArr>
                          </m:e>
                        </m:mr>
                        <m:mr>
                          <m:e/>
                          <m:e/>
                        </m:mr>
                        <m:mr>
                          <m:e/>
                          <m:e>
                            <m:r>
                              <a:rPr lang="en-US" altLang="zh-CN" sz="2800" i="1" smtClean="0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a:rPr lang="en-US" altLang="zh-CN" sz="2800" smtClean="0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⟹</m:t>
                            </m:r>
                            <m:r>
                              <a:rPr lang="en-US" altLang="zh-CN" sz="2800" b="1" i="0" smtClean="0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a:rPr lang="en-US" altLang="zh-CN" sz="2800" b="1" i="1" smtClean="0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             </m:t>
                            </m:r>
                            <m:r>
                              <a:rPr lang="en-US" altLang="zh-CN" sz="2800" i="1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𝑥</m:t>
                            </m:r>
                            <m:r>
                              <a:rPr lang="en-US" altLang="zh-CN" sz="2800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=</m:t>
                            </m:r>
                            <m:sSup>
                              <m:sSupPr>
                                <m:ctrlPr>
                                  <a:rPr lang="zh-CN" altLang="zh-CN" sz="28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800" i="1"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𝐴</m:t>
                                </m:r>
                              </m:e>
                              <m:sup>
                                <m:r>
                                  <a:rPr lang="en-US" altLang="zh-CN" sz="2800" i="1"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r>
                                  <a:rPr lang="en-US" altLang="zh-CN" sz="2800"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sup>
                            </m:sSup>
                            <m:r>
                              <a:rPr lang="en-US" altLang="zh-CN" sz="2800" i="1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𝑏</m:t>
                            </m:r>
                          </m:e>
                        </m:mr>
                      </m:m>
                    </m:oMath>
                  </m:oMathPara>
                </a14:m>
                <a:endParaRPr lang="en-US" altLang="zh-CN" sz="2800" i="1" dirty="0">
                  <a:effectLst/>
                  <a:latin typeface="Cambria Math" panose="02040503050406030204" pitchFamily="18" charset="0"/>
                  <a:ea typeface="等线" panose="02010600030101010101" pitchFamily="2" charset="-122"/>
                  <a:cs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472" y="1244280"/>
                <a:ext cx="8229600" cy="3486785"/>
              </a:xfrm>
              <a:prstGeom prst="rect">
                <a:avLst/>
              </a:prstGeom>
              <a:blipFill rotWithShape="1">
                <a:blip r:embed="rId2"/>
                <a:stretch>
                  <a:fillRect l="-7" t="-9" r="7" b="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可逆矩阵的性质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32000" y="1269362"/>
            <a:ext cx="8280000" cy="2159638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268760"/>
            <a:ext cx="7772400" cy="4968551"/>
          </a:xfrm>
        </p:spPr>
        <p:txBody>
          <a:bodyPr>
            <a:normAutofit/>
          </a:bodyPr>
          <a:lstStyle/>
          <a:p>
            <a:r>
              <a:rPr lang="zh-CN" altLang="en-US" sz="2400" dirty="0">
                <a:latin typeface="Times New Roman" panose="02020603050405020304" pitchFamily="18" charset="0"/>
                <a:sym typeface="+mn-ea"/>
              </a:rPr>
              <a:t>设</a:t>
            </a:r>
            <a:r>
              <a:rPr lang="en-US" altLang="zh-CN" sz="2400" dirty="0">
                <a:latin typeface="Times New Roman" panose="02020603050405020304" pitchFamily="18" charset="0"/>
                <a:sym typeface="+mn-ea"/>
              </a:rPr>
              <a:t>n</a:t>
            </a:r>
            <a:r>
              <a:rPr lang="zh-CN" altLang="en-US" sz="2400" dirty="0">
                <a:latin typeface="Times New Roman" panose="02020603050405020304" pitchFamily="18" charset="0"/>
                <a:sym typeface="+mn-ea"/>
              </a:rPr>
              <a:t>是大于</a:t>
            </a:r>
            <a:r>
              <a:rPr lang="en-US" altLang="zh-CN" sz="2400" dirty="0">
                <a:latin typeface="Times New Roman" panose="02020603050405020304" pitchFamily="18" charset="0"/>
                <a:sym typeface="+mn-ea"/>
              </a:rPr>
              <a:t>1</a:t>
            </a:r>
            <a:r>
              <a:rPr lang="zh-CN" altLang="en-US" sz="2400" dirty="0">
                <a:latin typeface="Times New Roman" panose="02020603050405020304" pitchFamily="18" charset="0"/>
                <a:sym typeface="+mn-ea"/>
              </a:rPr>
              <a:t>的正整数，</a:t>
            </a:r>
            <a:r>
              <a:rPr lang="en-US" altLang="zh-CN" sz="2400" dirty="0">
                <a:latin typeface="Times New Roman" panose="02020603050405020304" pitchFamily="18" charset="0"/>
                <a:sym typeface="+mn-ea"/>
              </a:rPr>
              <a:t>&lt;Mn(R),+&gt;</a:t>
            </a:r>
            <a:r>
              <a:rPr lang="zh-CN" altLang="en-US" sz="2400" dirty="0">
                <a:latin typeface="Times New Roman" panose="02020603050405020304" pitchFamily="18" charset="0"/>
                <a:sym typeface="+mn-ea"/>
              </a:rPr>
              <a:t>和</a:t>
            </a:r>
            <a:r>
              <a:rPr lang="en-US" altLang="zh-CN" sz="2400" dirty="0">
                <a:latin typeface="Times New Roman" panose="02020603050405020304" pitchFamily="18" charset="0"/>
                <a:sym typeface="+mn-ea"/>
              </a:rPr>
              <a:t>&lt;Mn(R),·&gt;</a:t>
            </a:r>
            <a:r>
              <a:rPr lang="zh-CN" altLang="en-US" sz="2400" dirty="0">
                <a:latin typeface="Times New Roman" panose="02020603050405020304" pitchFamily="18" charset="0"/>
                <a:sym typeface="+mn-ea"/>
              </a:rPr>
              <a:t>其中</a:t>
            </a:r>
            <a:r>
              <a:rPr lang="en-US" altLang="zh-CN" sz="2400" dirty="0">
                <a:latin typeface="Times New Roman" panose="02020603050405020304" pitchFamily="18" charset="0"/>
                <a:sym typeface="+mn-ea"/>
              </a:rPr>
              <a:t>+</a:t>
            </a:r>
            <a:r>
              <a:rPr lang="zh-CN" altLang="en-US" sz="2400" dirty="0">
                <a:latin typeface="Times New Roman" panose="02020603050405020304" pitchFamily="18" charset="0"/>
                <a:sym typeface="+mn-ea"/>
              </a:rPr>
              <a:t>和</a:t>
            </a:r>
            <a:r>
              <a:rPr lang="en-US" altLang="zh-CN" sz="2400" dirty="0">
                <a:latin typeface="Times New Roman" panose="02020603050405020304" pitchFamily="18" charset="0"/>
                <a:sym typeface="+mn-ea"/>
              </a:rPr>
              <a:t>·</a:t>
            </a:r>
            <a:r>
              <a:rPr lang="zh-CN" altLang="en-US" sz="2400" dirty="0">
                <a:latin typeface="Times New Roman" panose="02020603050405020304" pitchFamily="18" charset="0"/>
                <a:sym typeface="+mn-ea"/>
              </a:rPr>
              <a:t>分别表示矩阵加法和矩阵乘法都是半群，也都是独异点，</a:t>
            </a:r>
            <a:r>
              <a:rPr lang="en-US" altLang="zh-CN" sz="2400" dirty="0">
                <a:latin typeface="Times New Roman" panose="02020603050405020304" pitchFamily="18" charset="0"/>
                <a:sym typeface="+mn-ea"/>
              </a:rPr>
              <a:t>&lt;Mn(R),+&gt;</a:t>
            </a:r>
            <a:r>
              <a:rPr lang="zh-CN" altLang="en-US" sz="2400" dirty="0">
                <a:latin typeface="Times New Roman" panose="02020603050405020304" pitchFamily="18" charset="0"/>
                <a:sym typeface="+mn-ea"/>
              </a:rPr>
              <a:t>是群</a:t>
            </a:r>
            <a:br>
              <a:rPr lang="en-US" altLang="zh-CN" sz="2400" dirty="0">
                <a:latin typeface="Times New Roman" panose="02020603050405020304" pitchFamily="18" charset="0"/>
                <a:sym typeface="+mn-ea"/>
              </a:rPr>
            </a:br>
            <a:br>
              <a:rPr lang="en-US" altLang="zh-CN" sz="2400" dirty="0">
                <a:latin typeface="Times New Roman" panose="02020603050405020304" pitchFamily="18" charset="0"/>
                <a:sym typeface="+mn-ea"/>
              </a:rPr>
            </a:br>
            <a:r>
              <a:rPr lang="en-US" altLang="zh-CN" sz="2400" dirty="0">
                <a:latin typeface="Times New Roman" panose="02020603050405020304" pitchFamily="18" charset="0"/>
                <a:sym typeface="+mn-ea"/>
              </a:rPr>
              <a:t>n</a:t>
            </a:r>
            <a:r>
              <a:rPr lang="zh-CN" altLang="en-US" sz="2400" dirty="0">
                <a:latin typeface="Times New Roman" panose="02020603050405020304" pitchFamily="18" charset="0"/>
                <a:sym typeface="+mn-ea"/>
              </a:rPr>
              <a:t>阶</a:t>
            </a:r>
            <a:r>
              <a:rPr lang="en-US" altLang="zh-CN" sz="2400" dirty="0">
                <a:latin typeface="Times New Roman" panose="02020603050405020304" pitchFamily="18" charset="0"/>
                <a:sym typeface="+mn-ea"/>
              </a:rPr>
              <a:t>(n≥2)</a:t>
            </a:r>
            <a:r>
              <a:rPr lang="zh-CN" altLang="en-US" sz="2400" dirty="0">
                <a:latin typeface="Times New Roman" panose="02020603050405020304" pitchFamily="18" charset="0"/>
                <a:sym typeface="+mn-ea"/>
              </a:rPr>
              <a:t>实可逆矩阵集合关于矩阵乘法构成的群是非交换群。</a:t>
            </a:r>
            <a:br>
              <a:rPr lang="en-US" altLang="zh-CN" sz="2400" dirty="0">
                <a:latin typeface="Times New Roman" panose="02020603050405020304" pitchFamily="18" charset="0"/>
                <a:sym typeface="+mn-ea"/>
              </a:rPr>
            </a:br>
            <a:br>
              <a:rPr lang="en-US" altLang="zh-CN" sz="2800" b="0" dirty="0">
                <a:effectLst/>
                <a:latin typeface="Times New Roman" panose="02020603050405020304" pitchFamily="18" charset="0"/>
                <a:sym typeface="+mn-ea"/>
              </a:rPr>
            </a:br>
            <a:r>
              <a:rPr lang="zh-CN" altLang="en-US" sz="2400" dirty="0">
                <a:latin typeface="Times New Roman" panose="02020603050405020304" pitchFamily="18" charset="0"/>
                <a:sym typeface="+mn-ea"/>
              </a:rPr>
              <a:t>设</a:t>
            </a:r>
            <a:r>
              <a:rPr lang="en-US" altLang="zh-CN" sz="2400" i="1" dirty="0" err="1">
                <a:latin typeface="Times New Roman" panose="02020603050405020304" pitchFamily="18" charset="0"/>
                <a:sym typeface="+mn-ea"/>
              </a:rPr>
              <a:t>n</a:t>
            </a:r>
            <a:r>
              <a:rPr lang="en-US" altLang="zh-CN" sz="2400" dirty="0" err="1">
                <a:latin typeface="Times New Roman" panose="02020603050405020304" pitchFamily="18" charset="0"/>
                <a:sym typeface="Symbol" panose="05050102010706020507" pitchFamily="18" charset="2"/>
              </a:rPr>
              <a:t></a:t>
            </a:r>
            <a:r>
              <a:rPr lang="en-US" altLang="zh-CN" sz="2400" dirty="0" err="1">
                <a:latin typeface="Times New Roman" panose="02020603050405020304" pitchFamily="18" charset="0"/>
                <a:sym typeface="+mn-ea"/>
              </a:rPr>
              <a:t>Z</a:t>
            </a:r>
            <a:r>
              <a:rPr lang="en-US" altLang="zh-CN" sz="2400" dirty="0">
                <a:latin typeface="Times New Roman" panose="02020603050405020304" pitchFamily="18" charset="0"/>
                <a:sym typeface="+mn-ea"/>
              </a:rPr>
              <a:t>, </a:t>
            </a:r>
            <a:r>
              <a:rPr lang="en-US" altLang="zh-CN" sz="2400" i="1" dirty="0">
                <a:latin typeface="Times New Roman" panose="02020603050405020304" pitchFamily="18" charset="0"/>
                <a:sym typeface="+mn-ea"/>
              </a:rPr>
              <a:t>n</a:t>
            </a:r>
            <a:r>
              <a:rPr lang="en-US" altLang="zh-CN" sz="2400" dirty="0">
                <a:latin typeface="Times New Roman" panose="02020603050405020304" pitchFamily="18" charset="0"/>
                <a:sym typeface="Symbol" panose="05050102010706020507" pitchFamily="18" charset="2"/>
              </a:rPr>
              <a:t></a:t>
            </a:r>
            <a:r>
              <a:rPr lang="en-US" altLang="zh-CN" sz="2400" dirty="0">
                <a:latin typeface="Times New Roman" panose="02020603050405020304" pitchFamily="18" charset="0"/>
                <a:sym typeface="+mn-ea"/>
              </a:rPr>
              <a:t>2, </a:t>
            </a:r>
            <a:r>
              <a:rPr lang="zh-CN" altLang="en-US" sz="2400" dirty="0">
                <a:latin typeface="Times New Roman" panose="02020603050405020304" pitchFamily="18" charset="0"/>
                <a:sym typeface="+mn-ea"/>
              </a:rPr>
              <a:t>则</a:t>
            </a:r>
            <a:r>
              <a:rPr lang="en-US" altLang="zh-CN" sz="2400" i="1" dirty="0">
                <a:latin typeface="Times New Roman" panose="02020603050405020304" pitchFamily="18" charset="0"/>
                <a:sym typeface="+mn-ea"/>
              </a:rPr>
              <a:t>n</a:t>
            </a:r>
            <a:r>
              <a:rPr lang="zh-CN" altLang="en-US" sz="2400" dirty="0">
                <a:latin typeface="Times New Roman" panose="02020603050405020304" pitchFamily="18" charset="0"/>
                <a:sym typeface="+mn-ea"/>
              </a:rPr>
              <a:t>阶实矩阵的集合</a:t>
            </a:r>
            <a:r>
              <a:rPr lang="en-US" altLang="zh-CN" sz="2400" i="1" dirty="0">
                <a:latin typeface="Times New Roman" panose="02020603050405020304" pitchFamily="18" charset="0"/>
                <a:sym typeface="+mn-ea"/>
              </a:rPr>
              <a:t>M</a:t>
            </a:r>
            <a:r>
              <a:rPr lang="en-US" altLang="zh-CN" sz="2400" i="1" baseline="-25000" dirty="0">
                <a:latin typeface="Times New Roman" panose="02020603050405020304" pitchFamily="18" charset="0"/>
                <a:sym typeface="+mn-ea"/>
              </a:rPr>
              <a:t>n</a:t>
            </a:r>
            <a:r>
              <a:rPr lang="en-US" altLang="zh-CN" sz="2400" dirty="0">
                <a:latin typeface="Times New Roman" panose="02020603050405020304" pitchFamily="18" charset="0"/>
                <a:sym typeface="+mn-ea"/>
              </a:rPr>
              <a:t>(R)</a:t>
            </a:r>
            <a:r>
              <a:rPr lang="zh-CN" altLang="en-US" sz="2400" dirty="0">
                <a:latin typeface="Times New Roman" panose="02020603050405020304" pitchFamily="18" charset="0"/>
                <a:sym typeface="+mn-ea"/>
              </a:rPr>
              <a:t>关于矩阵加法和乘法构成环，它是含幺环，但不是交换环和无零因子环，也不是整环</a:t>
            </a:r>
            <a:r>
              <a:rPr lang="en-US" altLang="zh-CN" sz="2400" dirty="0">
                <a:latin typeface="Times New Roman" panose="02020603050405020304" pitchFamily="18" charset="0"/>
                <a:sym typeface="+mn-ea"/>
              </a:rPr>
              <a:t>. </a:t>
            </a:r>
            <a:r>
              <a:rPr lang="zh-CN" altLang="en-US" sz="2400" dirty="0">
                <a:latin typeface="Times New Roman" panose="02020603050405020304" pitchFamily="18" charset="0"/>
                <a:sym typeface="+mn-ea"/>
              </a:rPr>
              <a:t>称为 </a:t>
            </a:r>
            <a:r>
              <a:rPr lang="en-US" altLang="zh-CN" sz="2400" i="1" dirty="0">
                <a:solidFill>
                  <a:srgbClr val="A50021"/>
                </a:solidFill>
                <a:latin typeface="Times New Roman" panose="02020603050405020304" pitchFamily="18" charset="0"/>
                <a:sym typeface="+mn-ea"/>
              </a:rPr>
              <a:t>n </a:t>
            </a:r>
            <a:r>
              <a:rPr lang="zh-CN" altLang="en-US" sz="2400" dirty="0">
                <a:solidFill>
                  <a:srgbClr val="A50021"/>
                </a:solidFill>
                <a:latin typeface="Times New Roman" panose="02020603050405020304" pitchFamily="18" charset="0"/>
                <a:sym typeface="+mn-ea"/>
              </a:rPr>
              <a:t>阶实矩阵环</a:t>
            </a:r>
            <a:r>
              <a:rPr lang="en-US" altLang="zh-CN" sz="2400" dirty="0">
                <a:latin typeface="Times New Roman" panose="02020603050405020304" pitchFamily="18" charset="0"/>
                <a:sym typeface="+mn-ea"/>
              </a:rPr>
              <a:t>.</a:t>
            </a:r>
            <a:endParaRPr lang="zh-CN" altLang="en-US" sz="2800" b="0" dirty="0">
              <a:effectLst/>
            </a:endParaRPr>
          </a:p>
        </p:txBody>
      </p:sp>
      <p:sp>
        <p:nvSpPr>
          <p:cNvPr id="4" name="标题 1"/>
          <p:cNvSpPr txBox="1"/>
          <p:nvPr/>
        </p:nvSpPr>
        <p:spPr bwMode="auto">
          <a:xfrm>
            <a:off x="1214414" y="115888"/>
            <a:ext cx="7358114" cy="11287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黑体" panose="02010609060101010101" pitchFamily="2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kern="0" dirty="0"/>
              <a:t>有关矩阵的群与环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求矩阵的逆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340768"/>
                <a:ext cx="8229600" cy="2952328"/>
              </a:xfrm>
            </p:spPr>
            <p:txBody>
              <a:bodyPr/>
              <a:lstStyle/>
              <a:p>
                <a:pPr algn="just"/>
                <a:r>
                  <a:rPr lang="en-US" altLang="zh-CN" sz="24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1.</a:t>
                </a:r>
                <a:r>
                  <a:rPr lang="zh-CN" altLang="en-US" sz="24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（行列式）用伴随矩阵求，当矩阵阶数过大时计算量大</a:t>
                </a:r>
                <a:endParaRPr lang="en-US" altLang="zh-CN" sz="24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+mn-ea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+mn-ea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∗</m:t>
                              </m:r>
                            </m:sup>
                          </m:sSup>
                        </m:num>
                        <m:den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m:t>|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m:t>𝐴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m:t>|</m:t>
                          </m:r>
                        </m:den>
                      </m:f>
                    </m:oMath>
                  </m:oMathPara>
                </a14:m>
                <a:endParaRPr lang="en-US" altLang="zh-CN" sz="24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 algn="just"/>
                <a:r>
                  <a:rPr lang="en-US" altLang="zh-CN" sz="24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2. </a:t>
                </a:r>
                <a:r>
                  <a:rPr lang="zh-CN" altLang="en-US" sz="24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初等行变换</a:t>
                </a:r>
              </a:p>
            </p:txBody>
          </p:sp>
        </mc:Choice>
        <mc:Fallback xmlns=""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340768"/>
                <a:ext cx="8229600" cy="2952328"/>
              </a:xfrm>
              <a:blipFill rotWithShape="1">
                <a:blip r:embed="rId2"/>
                <a:stretch>
                  <a:fillRect t="-10" b="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14414" y="331912"/>
            <a:ext cx="7358114" cy="720824"/>
          </a:xfrm>
        </p:spPr>
        <p:txBody>
          <a:bodyPr/>
          <a:lstStyle/>
          <a:p>
            <a:r>
              <a:rPr lang="zh-CN" altLang="en-US" dirty="0"/>
              <a:t>初等变换</a:t>
            </a:r>
          </a:p>
        </p:txBody>
      </p:sp>
      <p:pic>
        <p:nvPicPr>
          <p:cNvPr id="7" name="内容占位符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7250" y="1268760"/>
            <a:ext cx="7885278" cy="526665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    双射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95400"/>
                <a:ext cx="7924800" cy="909464"/>
              </a:xfrm>
            </p:spPr>
            <p:txBody>
              <a:bodyPr>
                <a:normAutofit/>
              </a:bodyPr>
              <a:lstStyle/>
              <a:p>
                <a:pPr algn="just">
                  <a:spcBef>
                    <a:spcPts val="0"/>
                  </a:spcBef>
                  <a:spcAft>
                    <a:spcPts val="0"/>
                  </a:spcAft>
                </a:pPr>
                <a:r>
                  <a:rPr lang="zh-CN" altLang="en-US" sz="2400" b="1" dirty="0">
                    <a:ea typeface="+mn-ea"/>
                    <a:cs typeface="Times New Roman" panose="02020603050405020304" pitchFamily="18" charset="0"/>
                  </a:rPr>
                  <a:t>定义</a:t>
                </a:r>
                <a:r>
                  <a:rPr lang="en-US" altLang="zh-CN" sz="2400" b="1" dirty="0">
                    <a:ea typeface="+mn-ea"/>
                    <a:cs typeface="Times New Roman" panose="02020603050405020304" pitchFamily="18" charset="0"/>
                  </a:rPr>
                  <a:t>(Bijections).</a:t>
                </a:r>
                <a:r>
                  <a:rPr lang="zh-CN" altLang="en-US" sz="2400" dirty="0">
                    <a:ea typeface="+mn-ea"/>
                    <a:cs typeface="Times New Roman" panose="02020603050405020304" pitchFamily="18" charset="0"/>
                  </a:rPr>
                  <a:t> 函数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𝑓</m:t>
                    </m:r>
                  </m:oMath>
                </a14:m>
                <a:r>
                  <a:rPr lang="zh-CN" altLang="en-US" sz="2400" dirty="0">
                    <a:ea typeface="+mn-ea"/>
                    <a:cs typeface="Times New Roman" panose="02020603050405020304" pitchFamily="18" charset="0"/>
                  </a:rPr>
                  <a:t>是一一对应的，或者是双射，当且仅当它同时是满射和单射。</a:t>
                </a:r>
                <a:endParaRPr lang="en-US" sz="2400" dirty="0">
                  <a:ea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Content Placeholder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95400"/>
                <a:ext cx="7924800" cy="909464"/>
              </a:xfrm>
              <a:blipFill rotWithShape="1">
                <a:blip r:embed="rId2"/>
                <a:stretch>
                  <a:fillRect b="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3"/>
          <p:cNvPicPr>
            <a:picLocks noGrp="1" noChangeAspect="1" noChangeArrowheads="1"/>
          </p:cNvPicPr>
          <p:nvPr>
            <p:ph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29530" y="2433462"/>
            <a:ext cx="3284939" cy="320040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初等矩阵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340768"/>
                <a:ext cx="8229600" cy="3744416"/>
              </a:xfrm>
            </p:spPr>
            <p:txBody>
              <a:bodyPr/>
              <a:lstStyle/>
              <a:p>
                <a:pPr algn="just"/>
                <a:r>
                  <a:rPr lang="zh-CN" altLang="en-US" sz="24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把单位矩阵进行一次初等行变换，就得到初等矩阵。</a:t>
                </a:r>
                <a:endParaRPr lang="en-US" altLang="zh-CN" sz="24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 algn="just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+mn-ea"/>
                          </a:rPr>
                          <m:t>𝐸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+mn-ea"/>
                          </a:rPr>
                          <m:t>1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+mn-ea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+mn-ea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+mn-ea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+mn-ea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+mn-ea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+mn-ea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+mn-ea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+mn-ea"/>
                                </a:rPr>
                                <m:t>−4</m:t>
                              </m:r>
                            </m:e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+mn-ea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+mn-ea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zh-CN" sz="24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ea typeface="+mn-ea"/>
                          </a:rPr>
                          <m:t>𝐸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+mn-ea"/>
                          </a:rPr>
                          <m:t>2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  <a:ea typeface="+mn-ea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+mn-ea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+mn-ea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+mn-ea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+mn-ea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+mn-ea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+mn-ea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+mn-ea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+mn-ea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+mn-ea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zh-CN" sz="24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ea typeface="+mn-ea"/>
                          </a:rPr>
                          <m:t>𝐸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+mn-ea"/>
                          </a:rPr>
                          <m:t>3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  <a:ea typeface="+mn-ea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2400" i="1" smtClean="0"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+mn-ea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+mn-ea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+mn-ea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+mn-ea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+mn-ea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+mn-ea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+mn-ea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+mn-ea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+mn-ea"/>
                                </a:rPr>
                                <m:t>5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altLang="zh-CN" sz="24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 algn="just"/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+mn-ea"/>
                      </a:rPr>
                      <m:t>𝐴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+mn-ea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+mn-ea"/>
                                </a:rPr>
                                <m:t>𝑎</m:t>
                              </m:r>
                            </m:e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+mn-ea"/>
                                </a:rPr>
                                <m:t>𝑏</m:t>
                              </m:r>
                            </m:e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+mn-ea"/>
                                </a:rPr>
                                <m:t>𝑐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+mn-ea"/>
                                </a:rPr>
                                <m:t>𝑑</m:t>
                              </m:r>
                            </m:e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+mn-ea"/>
                                </a:rPr>
                                <m:t>𝑒</m:t>
                              </m:r>
                            </m:e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+mn-ea"/>
                                </a:rPr>
                                <m:t>𝑓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+mn-ea"/>
                                </a:rPr>
                                <m:t>𝑔</m:t>
                              </m:r>
                            </m:e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+mn-ea"/>
                                </a:rPr>
                                <m:t>h</m:t>
                              </m:r>
                            </m:e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+mn-ea"/>
                                </a:rPr>
                                <m:t>𝑖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altLang="zh-CN" sz="24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 algn="just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+mn-ea"/>
                          </a:rPr>
                          <m:t>𝐸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+mn-ea"/>
                          </a:rPr>
                          <m:t>1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+mn-ea"/>
                      </a:rPr>
                      <m:t>𝐴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+mn-ea"/>
                      </a:rPr>
                      <m:t>,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+mn-ea"/>
                          </a:rPr>
                          <m:t>𝐸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+mn-ea"/>
                          </a:rPr>
                          <m:t>2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+mn-ea"/>
                      </a:rPr>
                      <m:t>𝐴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+mn-ea"/>
                      </a:rPr>
                      <m:t>,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+mn-ea"/>
                          </a:rPr>
                          <m:t>𝐸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+mn-ea"/>
                          </a:rPr>
                          <m:t>3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+mn-ea"/>
                      </a:rPr>
                      <m:t>𝐴</m:t>
                    </m:r>
                  </m:oMath>
                </a14:m>
                <a:r>
                  <a:rPr lang="zh-CN" altLang="en-US" sz="24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的含义</a:t>
                </a:r>
                <a:r>
                  <a:rPr lang="zh-CN" altLang="en-US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？</a:t>
                </a:r>
                <a:endParaRPr lang="en-US" altLang="zh-CN" sz="2400" dirty="0">
                  <a:solidFill>
                    <a:srgbClr val="FF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340768"/>
                <a:ext cx="8229600" cy="3744416"/>
              </a:xfrm>
              <a:blipFill rotWithShape="1">
                <a:blip r:embed="rId2"/>
                <a:stretch>
                  <a:fillRect t="-8" b="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初等行变换与矩阵的逆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340768"/>
                <a:ext cx="8229600" cy="2952328"/>
              </a:xfrm>
            </p:spPr>
            <p:txBody>
              <a:bodyPr/>
              <a:lstStyle/>
              <a:p>
                <a:pPr algn="just"/>
                <a:r>
                  <a:rPr lang="zh-CN" altLang="en-US" sz="2400" b="1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定理</a:t>
                </a:r>
                <a:r>
                  <a:rPr lang="en-US" altLang="zh-CN" sz="2400" b="1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.</a:t>
                </a:r>
                <a:r>
                  <a:rPr lang="zh-CN" altLang="en-US" sz="2400" b="1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+mn-ea"/>
                      </a:rPr>
                      <m:t>𝑛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+mn-ea"/>
                      </a:rPr>
                      <m:t>×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+mn-ea"/>
                      </a:rPr>
                      <m:t>𝑛</m:t>
                    </m:r>
                  </m:oMath>
                </a14:m>
                <a:r>
                  <a:rPr lang="zh-CN" altLang="en-US" sz="24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矩阵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𝐴</m:t>
                    </m:r>
                  </m:oMath>
                </a14:m>
                <a:r>
                  <a:rPr lang="zh-CN" altLang="en-US" sz="24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是可逆的，当且仅当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𝐴</m:t>
                    </m:r>
                  </m:oMath>
                </a14:m>
                <a:r>
                  <a:rPr lang="zh-CN" altLang="en-US" sz="24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行等价于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+mn-ea"/>
                          </a:rPr>
                          <m:t>𝐼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+mn-ea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CN" altLang="en-US" sz="24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，这时把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𝐴</m:t>
                    </m:r>
                  </m:oMath>
                </a14:m>
                <a:r>
                  <a:rPr lang="zh-CN" altLang="en-US" sz="24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化简为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+mn-ea"/>
                          </a:rPr>
                          <m:t>𝐼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+mn-ea"/>
                          </a:rPr>
                          <m:t>𝑛</m:t>
                        </m:r>
                      </m:sub>
                    </m:sSub>
                    <m:r>
                      <a:rPr lang="zh-CN" altLang="en-US" sz="2400" i="1">
                        <a:latin typeface="Cambria Math" panose="02040503050406030204" pitchFamily="18" charset="0"/>
                        <a:ea typeface="+mn-ea"/>
                      </a:rPr>
                      <m:t>的</m:t>
                    </m:r>
                  </m:oMath>
                </a14:m>
                <a:r>
                  <a:rPr lang="zh-CN" altLang="en-US" sz="24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一系列初等行变换同时把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ea typeface="+mn-ea"/>
                          </a:rPr>
                          <m:t>𝐼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  <a:ea typeface="+mn-ea"/>
                          </a:rPr>
                          <m:t>𝑛</m:t>
                        </m:r>
                      </m:sub>
                    </m:sSub>
                    <m:r>
                      <a:rPr lang="zh-CN" altLang="en-US" sz="2400" i="1">
                        <a:latin typeface="Cambria Math" panose="02040503050406030204" pitchFamily="18" charset="0"/>
                        <a:ea typeface="+mn-ea"/>
                      </a:rPr>
                      <m:t>变成</m:t>
                    </m:r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+mn-ea"/>
                          </a:rPr>
                          <m:t>𝐴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+mn-ea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zh-CN" altLang="en-US" sz="24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。</a:t>
                </a:r>
                <a:endParaRPr lang="en-US" altLang="zh-CN" sz="24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 algn="just"/>
                <a:r>
                  <a:rPr lang="zh-CN" altLang="en-US" sz="2400" b="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证明</a:t>
                </a:r>
                <a14:m>
                  <m:oMath xmlns:m="http://schemas.openxmlformats.org/officeDocument/2006/math">
                    <m:r>
                      <a:rPr lang="zh-CN" altLang="en-US" sz="2400" i="1">
                        <a:latin typeface="Cambria Math" panose="02040503050406030204" pitchFamily="18" charset="0"/>
                        <a:ea typeface="+mn-ea"/>
                      </a:rPr>
                      <m:t>：</m:t>
                    </m:r>
                    <m:r>
                      <a:rPr lang="en-US" altLang="zh-CN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？</m:t>
                    </m:r>
                  </m:oMath>
                </a14:m>
                <a:endParaRPr lang="en-US" altLang="zh-CN" sz="24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 marL="0" indent="0" algn="just">
                  <a:buNone/>
                </a:pPr>
                <a:endParaRPr lang="en-US" altLang="zh-CN" sz="24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∼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∼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~…~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…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altLang="zh-CN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…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altLang="zh-CN" sz="24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340768"/>
                <a:ext cx="8229600" cy="2952328"/>
              </a:xfrm>
              <a:blipFill rotWithShape="1">
                <a:blip r:embed="rId3"/>
                <a:stretch>
                  <a:fillRect t="-10" b="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小例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  <p:custDataLst>
                  <p:tags r:id="rId1"/>
                </p:custDataLst>
              </p:nvPr>
            </p:nvSpPr>
            <p:spPr>
              <a:xfrm>
                <a:off x="108449" y="1316989"/>
                <a:ext cx="9509760" cy="5206707"/>
              </a:xfrm>
            </p:spPr>
            <p:txBody>
              <a:bodyPr>
                <a:no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d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22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altLang="zh-CN" sz="22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22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e>
                                    <m:r>
                                      <a:rPr lang="en-US" altLang="zh-CN" sz="22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22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altLang="zh-CN" sz="22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22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altLang="zh-CN" sz="22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22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e>
                                    <m:r>
                                      <a:rPr lang="en-US" altLang="zh-CN" sz="22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22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altLang="zh-CN" sz="22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22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e>
                                  <m:e>
                                    <m:r>
                                      <a:rPr lang="en-US" altLang="zh-CN" sz="220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zh-CN" sz="22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2200" b="0" i="1" smtClean="0"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e>
                                  <m:e>
                                    <m:r>
                                      <a:rPr lang="en-US" altLang="zh-CN" sz="22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22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altLang="zh-CN" sz="22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endParaRPr lang="en-US" altLang="zh-CN" sz="2200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sz="2200" i="1">
                        <a:latin typeface="Cambria Math" panose="02040503050406030204" pitchFamily="18" charset="0"/>
                      </a:rPr>
                      <m:t>~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22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altLang="zh-CN" sz="22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22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e>
                                    <m:r>
                                      <a:rPr lang="en-US" altLang="zh-CN" sz="22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altLang="zh-CN" sz="22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altLang="zh-CN" sz="22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altLang="zh-CN" sz="22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altLang="zh-CN" sz="22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altLang="zh-CN" sz="22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e>
                                    <m:r>
                                      <a:rPr lang="en-US" altLang="zh-CN" sz="22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altLang="zh-CN" sz="22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altLang="zh-CN" sz="22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2200" i="1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e>
                                  <m:e>
                                    <m:r>
                                      <a:rPr lang="en-US" altLang="zh-CN" sz="220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zh-CN" sz="2200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2200" i="1"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e>
                                  <m:e>
                                    <m:r>
                                      <a:rPr lang="en-US" altLang="zh-CN" sz="22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22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altLang="zh-CN" sz="22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endParaRPr lang="en-US" altLang="zh-CN" sz="2200" dirty="0"/>
              </a:p>
              <a:p>
                <a:endParaRPr lang="en-US" altLang="zh-CN" sz="2200" dirty="0"/>
              </a:p>
              <a:p>
                <a:pPr marL="0" indent="0">
                  <a:buNone/>
                </a:pPr>
                <a:r>
                  <a:rPr lang="en-US" altLang="zh-CN" sz="2200" dirty="0"/>
                  <a:t>    ~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altLang="zh-CN" sz="22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altLang="zh-CN" sz="22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altLang="zh-CN" sz="22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e>
                                    <m:r>
                                      <a:rPr lang="en-US" altLang="zh-CN" sz="22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altLang="zh-CN" sz="22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altLang="zh-CN" sz="22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altLang="zh-CN" sz="22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altLang="zh-CN" sz="22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altLang="zh-CN" sz="22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e>
                                    <m:r>
                                      <a:rPr lang="en-US" altLang="zh-CN" sz="22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altLang="zh-CN" sz="22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altLang="zh-CN" sz="22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altLang="zh-CN" sz="22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altLang="zh-CN" sz="220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zh-CN" sz="2200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2200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zh-CN" sz="22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e>
                                  <m:e>
                                    <m:r>
                                      <a:rPr lang="en-US" altLang="zh-CN" sz="22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2200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zh-CN" sz="22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e>
                                  <m:e>
                                    <m:r>
                                      <a:rPr lang="en-US" altLang="zh-CN" sz="22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zh-CN" sz="2200" dirty="0"/>
                  <a:t>        ~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altLang="zh-CN" sz="22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altLang="zh-CN" sz="22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altLang="zh-CN" sz="2200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e>
                                    <m:r>
                                      <a:rPr lang="en-US" altLang="zh-CN" sz="22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altLang="zh-CN" sz="22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altLang="zh-CN" sz="22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altLang="zh-CN" sz="22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altLang="zh-CN" sz="22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altLang="zh-CN" sz="22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e>
                                    <m:r>
                                      <a:rPr lang="en-US" altLang="zh-CN" sz="22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altLang="zh-CN" sz="22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altLang="zh-CN" sz="22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altLang="zh-CN" sz="22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altLang="zh-CN" sz="22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22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e>
                                    <m:r>
                                      <a:rPr lang="en-US" altLang="zh-CN" sz="22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2200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zh-CN" sz="2200" i="1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e>
                                  <m:e>
                                    <m:r>
                                      <a:rPr lang="en-US" altLang="zh-CN" sz="22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endParaRPr lang="en-US" altLang="zh-CN" sz="2200" dirty="0"/>
              </a:p>
              <a:p>
                <a:pPr marL="0" indent="0">
                  <a:buNone/>
                </a:pPr>
                <a:endParaRPr lang="en-US" altLang="zh-CN" sz="2200" dirty="0"/>
              </a:p>
              <a:p>
                <a:pPr marL="0" indent="0">
                  <a:buNone/>
                </a:pPr>
                <a:r>
                  <a:rPr lang="en-US" altLang="zh-CN" sz="2200" dirty="0"/>
                  <a:t>    ~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altLang="zh-CN" sz="22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altLang="zh-CN" sz="22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altLang="zh-CN" sz="2200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e>
                                    <m:r>
                                      <a:rPr lang="en-US" altLang="zh-CN" sz="22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altLang="zh-CN" sz="22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altLang="zh-CN" sz="22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altLang="zh-CN" sz="22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altLang="zh-CN" sz="22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altLang="zh-CN" sz="22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e>
                                    <m:r>
                                      <a:rPr lang="en-US" altLang="zh-CN" sz="22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altLang="zh-CN" sz="22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altLang="zh-CN" sz="22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altLang="zh-CN" sz="22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altLang="zh-CN" sz="22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altLang="zh-CN" sz="22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altLang="zh-CN" sz="2200" b="0" i="1" smtClean="0">
                                        <a:latin typeface="Cambria Math" panose="02040503050406030204" pitchFamily="18" charset="0"/>
                                      </a:rPr>
                                      <m:t>3/2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2200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zh-CN" sz="22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e>
                                    <m:r>
                                      <a:rPr lang="en-US" altLang="zh-CN" sz="22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zh-CN" sz="2200" b="0" i="1" smtClean="0">
                                        <a:latin typeface="Cambria Math" panose="02040503050406030204" pitchFamily="18" charset="0"/>
                                      </a:rPr>
                                      <m:t>/2</m:t>
                                    </m: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zh-CN" sz="2200" dirty="0"/>
                  <a:t>     ~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altLang="zh-CN" sz="22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altLang="zh-CN" sz="22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22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altLang="zh-CN" sz="2200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zh-CN" sz="2200" b="0" i="1" smtClean="0">
                                        <a:latin typeface="Cambria Math" panose="02040503050406030204" pitchFamily="18" charset="0"/>
                                      </a:rPr>
                                      <m:t>9/2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2200" b="0" i="1" smtClean="0"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e>
                                  <m:e>
                                    <m:r>
                                      <a:rPr lang="en-US" altLang="zh-CN" sz="2200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zh-CN" sz="2200" b="0" i="1" smtClean="0">
                                        <a:latin typeface="Cambria Math" panose="02040503050406030204" pitchFamily="18" charset="0"/>
                                      </a:rPr>
                                      <m:t>3/2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altLang="zh-CN" sz="22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altLang="zh-CN" sz="22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22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altLang="zh-CN" sz="2200" b="0" i="1" smtClean="0">
                                        <a:latin typeface="Cambria Math" panose="02040503050406030204" pitchFamily="18" charset="0"/>
                                      </a:rPr>
                                      <m:t>0    </m:t>
                                    </m:r>
                                  </m:e>
                                  <m:e>
                                    <m:r>
                                      <a:rPr lang="en-US" altLang="zh-CN" sz="2200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zh-CN" sz="22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altLang="zh-CN" sz="22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e>
                                  <m:e>
                                    <m:r>
                                      <a:rPr lang="en-US" altLang="zh-CN" sz="2200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zh-CN" sz="22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altLang="zh-CN" sz="22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altLang="zh-CN" sz="22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altLang="zh-CN" sz="22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altLang="zh-CN" sz="2200" i="1">
                                        <a:latin typeface="Cambria Math" panose="02040503050406030204" pitchFamily="18" charset="0"/>
                                      </a:rPr>
                                      <m:t>3/2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2200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zh-CN" sz="22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e>
                                    <m:r>
                                      <a:rPr lang="en-US" altLang="zh-CN" sz="2200" i="1">
                                        <a:latin typeface="Cambria Math" panose="02040503050406030204" pitchFamily="18" charset="0"/>
                                      </a:rPr>
                                      <m:t>1/2</m:t>
                                    </m: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endParaRPr lang="zh-CN" altLang="en-US" sz="2200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  <p:custDataLst>
                  <p:tags r:id="rId3"/>
                </p:custDataLst>
              </p:nvPr>
            </p:nvSpPr>
            <p:spPr>
              <a:xfrm>
                <a:off x="108449" y="1316989"/>
                <a:ext cx="9509760" cy="5206707"/>
              </a:xfrm>
              <a:blipFill rotWithShape="1">
                <a:blip r:embed="rId4"/>
                <a:stretch>
                  <a:fillRect l="-5" t="-12" r="5" b="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计算</a:t>
                </a:r>
                <a14:m>
                  <m:oMath xmlns:m="http://schemas.openxmlformats.org/officeDocument/2006/math">
                    <m:r>
                      <a:rPr lang="zh-CN" altLang="en-US" i="1">
                        <a:latin typeface="Cambria Math" panose="02040503050406030204" pitchFamily="18" charset="0"/>
                      </a:rPr>
                      <m:t>时间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" name="标题 1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1">
                <a:blip r:embed="rId3"/>
                <a:stretch>
                  <a:fillRect l="-4" t="-2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340768"/>
                <a:ext cx="8229600" cy="1584176"/>
              </a:xfrm>
            </p:spPr>
            <p:txBody>
              <a:bodyPr/>
              <a:lstStyle/>
              <a:p>
                <a:pPr algn="just"/>
                <a:r>
                  <a:rPr lang="zh-CN" altLang="en-US" sz="24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计算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s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ea typeface="+mn-ea"/>
                          </a:rPr>
                          <m:t>𝐴</m:t>
                        </m:r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  <a:ea typeface="+mn-ea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zh-CN" altLang="en-US" sz="24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的时间是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+mn-ea"/>
                      </a:rPr>
                      <m:t>2</m:t>
                    </m:r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+mn-ea"/>
                          </a:rPr>
                          <m:t>𝑛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+mn-ea"/>
                          </a:rPr>
                          <m:t>3</m:t>
                        </m:r>
                      </m:sup>
                    </m:sSup>
                  </m:oMath>
                </a14:m>
                <a:r>
                  <a:rPr lang="zh-CN" altLang="en-US" sz="24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，尽量避免。</a:t>
                </a:r>
                <a:endParaRPr lang="en-US" altLang="zh-CN" sz="24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 algn="just"/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+mn-ea"/>
                      </a:rPr>
                      <m:t>𝐴𝑥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+mn-ea"/>
                      </a:rPr>
                      <m:t>=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+mn-ea"/>
                      </a:rPr>
                      <m:t>𝑏</m:t>
                    </m:r>
                  </m:oMath>
                </a14:m>
                <a:r>
                  <a:rPr lang="zh-CN" altLang="en-US" sz="24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，求解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𝑥</m:t>
                    </m:r>
                  </m:oMath>
                </a14:m>
                <a:r>
                  <a:rPr lang="zh-CN" altLang="en-US" sz="24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需要时间是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fPr>
                      <m:num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+mn-ea"/>
                          </a:rPr>
                          <m:t>2</m:t>
                        </m:r>
                      </m:num>
                      <m:den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+mn-ea"/>
                          </a:rPr>
                          <m:t>3</m:t>
                        </m:r>
                      </m:den>
                    </m:f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+mn-ea"/>
                          </a:rPr>
                          <m:t>𝑛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+mn-ea"/>
                          </a:rPr>
                          <m:t>3</m:t>
                        </m:r>
                      </m:sup>
                    </m:sSup>
                  </m:oMath>
                </a14:m>
                <a:r>
                  <a:rPr lang="zh-CN" altLang="en-US" sz="24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。</a:t>
                </a:r>
              </a:p>
            </p:txBody>
          </p:sp>
        </mc:Choice>
        <mc:Fallback xmlns=""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340768"/>
                <a:ext cx="8229600" cy="1584176"/>
              </a:xfrm>
              <a:blipFill rotWithShape="1">
                <a:blip r:embed="rId4"/>
                <a:stretch>
                  <a:fillRect t="-18" b="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LU</a:t>
            </a:r>
            <a:r>
              <a:rPr lang="zh-CN" altLang="en-US" dirty="0"/>
              <a:t>分解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484785"/>
                <a:ext cx="7886700" cy="4392488"/>
              </a:xfrm>
            </p:spPr>
            <p:txBody>
              <a:bodyPr>
                <a:normAutofit fontScale="97500"/>
              </a:bodyPr>
              <a:lstStyle/>
              <a:p>
                <a:pPr algn="just"/>
                <a:r>
                  <a:rPr lang="zh-CN" altLang="en-US" sz="24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计算：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+mn-ea"/>
                      </a:rPr>
                      <m:t>𝐴𝑥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+mn-ea"/>
                      </a:rPr>
                      <m:t>=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+mn-ea"/>
                          </a:rPr>
                          <m:t>𝑏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+mn-ea"/>
                          </a:rPr>
                          <m:t>1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+mn-ea"/>
                      </a:rPr>
                      <m:t>,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+mn-ea"/>
                      </a:rPr>
                      <m:t>𝐴𝑥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+mn-ea"/>
                      </a:rPr>
                      <m:t>=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+mn-ea"/>
                          </a:rPr>
                          <m:t>𝑏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+mn-ea"/>
                          </a:rPr>
                          <m:t>2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+mn-ea"/>
                      </a:rPr>
                      <m:t>,…,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+mn-ea"/>
                      </a:rPr>
                      <m:t>𝐴𝑥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+mn-ea"/>
                      </a:rPr>
                      <m:t>=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+mn-ea"/>
                          </a:rPr>
                          <m:t>𝑏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+mn-ea"/>
                          </a:rPr>
                          <m:t>𝑝</m:t>
                        </m:r>
                      </m:sub>
                    </m:sSub>
                  </m:oMath>
                </a14:m>
                <a:endParaRPr lang="en-US" altLang="zh-CN" sz="2400" b="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 algn="just"/>
                <a:r>
                  <a:rPr lang="zh-CN" altLang="en-US" sz="24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有一些共同的操作</a:t>
                </a:r>
                <a:endParaRPr lang="en-US" altLang="zh-CN" sz="24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+mn-ea"/>
                      </a:rPr>
                      <m:t>𝐴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+mn-ea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+mn-ea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  <m:t>∗</m:t>
                                    </m:r>
                                  </m:e>
                                  <m:e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  <a:ea typeface="+mn-ea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  <a:ea typeface="+mn-ea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  <m:t>∗</m:t>
                                    </m:r>
                                  </m:e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  <m:t>∗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  <m:t>∗</m:t>
                                    </m:r>
                                  </m:e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  <m:t>∗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  <a:ea typeface="+mn-ea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  <m:t>∗</m:t>
                                    </m:r>
                                  </m:e>
                                  <m:e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  <a:ea typeface="+mn-ea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2400" i="1" smtClean="0"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  <m:t>∎</m:t>
                                    </m:r>
                                  </m:e>
                                  <m:e>
                                    <m:r>
                                      <a:rPr lang="zh-CN" altLang="en-US" sz="2400" i="1" smtClean="0"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  <m:t>∗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2400" i="1"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  <m:t>∎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  <a:ea typeface="+mn-ea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zh-CN" altLang="en-US" sz="2400" i="1"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  <m:t>∗</m:t>
                                    </m:r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zh-CN" sz="2400" i="1" smtClean="0">
                                            <a:latin typeface="Cambria Math" panose="02040503050406030204" pitchFamily="18" charset="0"/>
                                            <a:ea typeface="+mn-ea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a:rPr lang="zh-CN" altLang="en-US" sz="2400" i="1">
                                              <a:latin typeface="Cambria Math" panose="02040503050406030204" pitchFamily="18" charset="0"/>
                                              <a:ea typeface="+mn-ea"/>
                                            </a:rPr>
                                            <m:t>∗</m:t>
                                          </m:r>
                                        </m:e>
                                        <m:e>
                                          <m:r>
                                            <a:rPr lang="zh-CN" altLang="en-US" sz="2400" i="1">
                                              <a:latin typeface="Cambria Math" panose="02040503050406030204" pitchFamily="18" charset="0"/>
                                              <a:ea typeface="+mn-ea"/>
                                            </a:rPr>
                                            <m:t>∗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  <m:mr>
                                  <m:e>
                                    <m:r>
                                      <a:rPr lang="zh-CN" altLang="en-US" sz="2400" i="1"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  <m:t>∗</m:t>
                                    </m:r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zh-CN" sz="2400" i="1">
                                            <a:latin typeface="Cambria Math" panose="02040503050406030204" pitchFamily="18" charset="0"/>
                                            <a:ea typeface="+mn-ea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a:rPr lang="zh-CN" altLang="en-US" sz="2400" i="1">
                                              <a:latin typeface="Cambria Math" panose="02040503050406030204" pitchFamily="18" charset="0"/>
                                              <a:ea typeface="+mn-ea"/>
                                            </a:rPr>
                                            <m:t>∗</m:t>
                                          </m:r>
                                        </m:e>
                                        <m:e>
                                          <m:r>
                                            <a:rPr lang="zh-CN" altLang="en-US" sz="2400" i="1">
                                              <a:latin typeface="Cambria Math" panose="02040503050406030204" pitchFamily="18" charset="0"/>
                                              <a:ea typeface="+mn-ea"/>
                                            </a:rPr>
                                            <m:t>∗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  <a:ea typeface="+mn-ea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  <a:ea typeface="+mn-ea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  <m:t>0</m:t>
                                    </m:r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zh-CN" sz="2400" i="1">
                                            <a:latin typeface="Cambria Math" panose="02040503050406030204" pitchFamily="18" charset="0"/>
                                            <a:ea typeface="+mn-ea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  <a:ea typeface="+mn-ea"/>
                                            </a:rPr>
                                            <m:t>∎</m:t>
                                          </m:r>
                                        </m:e>
                                        <m:e>
                                          <m:r>
                                            <a:rPr lang="zh-CN" altLang="en-US" sz="2400" i="1">
                                              <a:latin typeface="Cambria Math" panose="02040503050406030204" pitchFamily="18" charset="0"/>
                                              <a:ea typeface="+mn-ea"/>
                                            </a:rPr>
                                            <m:t>∗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  <m:t>0</m:t>
                                    </m:r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zh-CN" sz="2400" i="1">
                                            <a:latin typeface="Cambria Math" panose="02040503050406030204" pitchFamily="18" charset="0"/>
                                            <a:ea typeface="+mn-ea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CN" sz="2400" b="0" i="1" smtClean="0">
                                              <a:latin typeface="Cambria Math" panose="02040503050406030204" pitchFamily="18" charset="0"/>
                                              <a:ea typeface="+mn-ea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altLang="zh-CN" sz="2400" b="0" i="1" smtClean="0">
                                              <a:latin typeface="Cambria Math" panose="02040503050406030204" pitchFamily="18" charset="0"/>
                                              <a:ea typeface="+mn-ea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zh-CN" sz="24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=LU</a:t>
                </a:r>
              </a:p>
              <a:p>
                <a:pPr marL="0" indent="0" algn="just">
                  <a:buNone/>
                </a:pPr>
                <a:r>
                  <a:rPr lang="zh-CN" altLang="en-US" sz="24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                             时间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+mn-ea"/>
                      </a:rPr>
                      <m:t>2</m:t>
                    </m:r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+mn-ea"/>
                          </a:rPr>
                          <m:t>𝑛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+mn-ea"/>
                          </a:rPr>
                          <m:t>3</m:t>
                        </m:r>
                      </m:sup>
                    </m:sSup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+mn-ea"/>
                      </a:rPr>
                      <m:t>/3</m:t>
                    </m:r>
                  </m:oMath>
                </a14:m>
                <a:endParaRPr lang="en-US" altLang="zh-CN" sz="24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 algn="just"/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+mn-ea"/>
                      </a:rPr>
                      <m:t>𝐿𝑦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+mn-ea"/>
                      </a:rPr>
                      <m:t>=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+mn-ea"/>
                      </a:rPr>
                      <m:t>𝑏</m:t>
                    </m:r>
                  </m:oMath>
                </a14:m>
                <a:r>
                  <a:rPr lang="en-US" altLang="zh-CN" sz="2400" b="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lang="zh-CN" altLang="en-US" sz="2400" b="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时间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sSupPr>
                      <m:e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  <a:ea typeface="+mn-ea"/>
                          </a:rPr>
                          <m:t>𝑛</m:t>
                        </m:r>
                      </m:e>
                      <m:sup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  <a:ea typeface="+mn-ea"/>
                          </a:rPr>
                          <m:t>2</m:t>
                        </m:r>
                      </m:sup>
                    </m:sSup>
                  </m:oMath>
                </a14:m>
                <a:endParaRPr lang="en-US" altLang="zh-CN" sz="2400" b="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 algn="just"/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+mn-ea"/>
                      </a:rPr>
                      <m:t>𝑈𝑥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+mn-ea"/>
                      </a:rPr>
                      <m:t>=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+mn-ea"/>
                      </a:rPr>
                      <m:t>𝑦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+mn-ea"/>
                      </a:rPr>
                      <m:t> </m:t>
                    </m:r>
                  </m:oMath>
                </a14:m>
                <a:r>
                  <a:rPr lang="zh-CN" altLang="en-US" sz="24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时间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 dirty="0">
                            <a:latin typeface="Cambria Math" panose="02040503050406030204" pitchFamily="18" charset="0"/>
                            <a:ea typeface="+mn-ea"/>
                          </a:rPr>
                        </m:ctrlPr>
                      </m:sSup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  <a:ea typeface="+mn-ea"/>
                          </a:rPr>
                          <m:t>𝑛</m:t>
                        </m:r>
                      </m:e>
                      <m:sup>
                        <m:r>
                          <a:rPr lang="en-US" altLang="zh-CN" sz="2400" i="1" dirty="0">
                            <a:latin typeface="Cambria Math" panose="02040503050406030204" pitchFamily="18" charset="0"/>
                            <a:ea typeface="+mn-ea"/>
                          </a:rPr>
                          <m:t>2</m:t>
                        </m:r>
                      </m:sup>
                    </m:sSup>
                  </m:oMath>
                </a14:m>
                <a:endParaRPr lang="en-US" altLang="zh-CN" sz="24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 algn="just"/>
                <a:r>
                  <a:rPr lang="zh-CN" altLang="en-US" sz="24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若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𝐴</m:t>
                    </m:r>
                  </m:oMath>
                </a14:m>
                <a:r>
                  <a:rPr lang="zh-CN" altLang="en-US" sz="24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是稀疏矩阵，则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𝐿</m:t>
                    </m:r>
                  </m:oMath>
                </a14:m>
                <a:r>
                  <a:rPr lang="zh-CN" altLang="en-US" sz="24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𝑈</m:t>
                    </m:r>
                  </m:oMath>
                </a14:m>
                <a:r>
                  <a:rPr lang="zh-CN" altLang="en-US" sz="24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可能稀疏，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+mn-ea"/>
                          </a:rPr>
                          <m:t>𝐴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+mn-ea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zh-CN" altLang="en-US" sz="2400" i="0" dirty="0">
                    <a:latin typeface="+mj-lt"/>
                    <a:ea typeface="+mn-ea"/>
                  </a:rPr>
                  <a:t>稠密</a:t>
                </a:r>
                <a:r>
                  <a:rPr lang="zh-CN" altLang="en-US" sz="24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。</a:t>
                </a:r>
              </a:p>
            </p:txBody>
          </p:sp>
        </mc:Choice>
        <mc:Fallback xmlns=""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484785"/>
                <a:ext cx="7886700" cy="4392488"/>
              </a:xfrm>
              <a:blipFill rotWithShape="1">
                <a:blip r:embed="rId3"/>
                <a:stretch>
                  <a:fillRect t="-4" b="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LU</a:t>
            </a:r>
            <a:r>
              <a:rPr lang="zh-CN" altLang="en-US" dirty="0"/>
              <a:t>分解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670543" y="1386898"/>
                <a:ext cx="7886700" cy="1872208"/>
              </a:xfrm>
            </p:spPr>
            <p:txBody>
              <a:bodyPr>
                <a:normAutofit/>
              </a:bodyPr>
              <a:lstStyle/>
              <a:p>
                <a:pPr algn="just"/>
                <a:r>
                  <a:rPr lang="en-US" altLang="zh-CN" sz="24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Doolittle</a:t>
                </a:r>
                <a:r>
                  <a:rPr lang="zh-CN" altLang="en-US" sz="24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分解</a:t>
                </a:r>
              </a:p>
              <a:p>
                <a:pPr algn="just"/>
                <a:r>
                  <a:rPr lang="en-US" altLang="zh-CN" sz="2400" dirty="0" err="1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Crout</a:t>
                </a:r>
                <a:r>
                  <a:rPr lang="zh-CN" altLang="en-US" sz="24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分解</a:t>
                </a:r>
              </a:p>
              <a:p>
                <a:pPr algn="just"/>
                <a:r>
                  <a:rPr lang="en-US" altLang="zh-CN" sz="24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Cholesky</a:t>
                </a:r>
                <a:r>
                  <a:rPr lang="zh-CN" altLang="en-US" sz="24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分解：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𝐴</m:t>
                    </m:r>
                  </m:oMath>
                </a14:m>
                <a:r>
                  <a:rPr lang="zh-CN" altLang="en-US" sz="24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为对称矩阵。</a:t>
                </a:r>
                <a:endParaRPr lang="en-US" altLang="zh-CN" sz="24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0543" y="1386898"/>
                <a:ext cx="7886700" cy="1872208"/>
              </a:xfrm>
              <a:blipFill rotWithShape="1">
                <a:blip r:embed="rId2"/>
                <a:stretch>
                  <a:fillRect l="-8" t="-3" r="8" b="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308" y="3598895"/>
            <a:ext cx="7999383" cy="1613551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线性变换的逆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318356" y="1152188"/>
                <a:ext cx="8507288" cy="36309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zh-CN" altLang="en-US" sz="2400" dirty="0">
                    <a:ea typeface="+mn-ea"/>
                    <a:cs typeface="Times New Roman" panose="02020603050405020304" pitchFamily="18" charset="0"/>
                  </a:rPr>
                  <a:t>例（拉伸）</a:t>
                </a:r>
                <a:r>
                  <a:rPr lang="en-US" altLang="zh-CN" sz="2400" dirty="0">
                    <a:ea typeface="+mn-ea"/>
                    <a:cs typeface="Times New Roman" panose="02020603050405020304" pitchFamily="18" charset="0"/>
                  </a:rPr>
                  <a:t>. </a:t>
                </a:r>
                <a:r>
                  <a:rPr lang="zh-CN" altLang="en-US" sz="2400" b="0" dirty="0">
                    <a:ea typeface="+mn-ea"/>
                    <a:cs typeface="Times New Roman" panose="02020603050405020304" pitchFamily="18" charset="0"/>
                  </a:rPr>
                  <a:t>设</a:t>
                </a:r>
                <a14:m>
                  <m:oMath xmlns:m="http://schemas.openxmlformats.org/officeDocument/2006/math">
                    <m:r>
                      <a:rPr lang="zh-CN" altLang="en-US" sz="2400" b="0" i="1" dirty="0" smtClean="0">
                        <a:latin typeface="Cambria Math" panose="02040503050406030204" pitchFamily="18" charset="0"/>
                        <a:ea typeface="+mn-ea"/>
                      </a:rPr>
                      <m:t>𝑇</m:t>
                    </m:r>
                    <m:r>
                      <a:rPr lang="zh-CN" altLang="en-US" sz="2400" b="0" i="1" dirty="0" smtClean="0">
                        <a:latin typeface="Cambria Math" panose="02040503050406030204" pitchFamily="18" charset="0"/>
                        <a:ea typeface="+mn-ea"/>
                      </a:rPr>
                      <m:t>:</m:t>
                    </m:r>
                    <m:r>
                      <a:rPr lang="zh-CN" altLang="en-US" sz="2400" b="0" i="1" dirty="0" smtClean="0">
                        <a:latin typeface="Cambria Math" panose="02040503050406030204" pitchFamily="18" charset="0"/>
                        <a:ea typeface="+mn-ea"/>
                      </a:rPr>
                      <m:t>𝑅</m:t>
                    </m:r>
                    <m:r>
                      <a:rPr lang="zh-CN" altLang="en-US" sz="2400" b="0" i="1" dirty="0">
                        <a:latin typeface="Cambria Math" panose="02040503050406030204" pitchFamily="18" charset="0"/>
                        <a:ea typeface="+mn-ea"/>
                      </a:rPr>
                      <m:t>²→</m:t>
                    </m:r>
                    <m:r>
                      <a:rPr lang="zh-CN" altLang="en-US" sz="2400" b="0" i="1" dirty="0">
                        <a:latin typeface="Cambria Math" panose="02040503050406030204" pitchFamily="18" charset="0"/>
                        <a:ea typeface="+mn-ea"/>
                      </a:rPr>
                      <m:t>𝑅</m:t>
                    </m:r>
                    <m:r>
                      <a:rPr lang="zh-CN" altLang="en-US" sz="2400" b="0" i="1" dirty="0">
                        <a:latin typeface="Cambria Math" panose="02040503050406030204" pitchFamily="18" charset="0"/>
                        <a:ea typeface="+mn-ea"/>
                      </a:rPr>
                      <m:t>²</m:t>
                    </m:r>
                  </m:oMath>
                </a14:m>
                <a:r>
                  <a:rPr lang="zh-CN" altLang="en-US" sz="2400" b="0" dirty="0">
                    <a:ea typeface="+mn-ea"/>
                    <a:cs typeface="Times New Roman" panose="02020603050405020304" pitchFamily="18" charset="0"/>
                  </a:rPr>
                  <a:t>扩大3/2倍：即</a:t>
                </a:r>
                <a14:m>
                  <m:oMath xmlns:m="http://schemas.openxmlformats.org/officeDocument/2006/math">
                    <m:r>
                      <a:rPr lang="zh-CN" altLang="en-US" sz="2400" b="0" i="1" dirty="0" smtClean="0">
                        <a:latin typeface="Cambria Math" panose="02040503050406030204" pitchFamily="18" charset="0"/>
                        <a:ea typeface="+mn-ea"/>
                      </a:rPr>
                      <m:t>𝑇</m:t>
                    </m:r>
                    <m:r>
                      <a:rPr lang="zh-CN" altLang="en-US" sz="2400" b="0" i="1" dirty="0" smtClean="0">
                        <a:latin typeface="Cambria Math" panose="02040503050406030204" pitchFamily="18" charset="0"/>
                        <a:ea typeface="+mn-ea"/>
                      </a:rPr>
                      <m:t>(</m:t>
                    </m:r>
                    <m:r>
                      <a:rPr lang="zh-CN" altLang="en-US" sz="2400" b="0" i="1" dirty="0" smtClean="0">
                        <a:latin typeface="Cambria Math" panose="02040503050406030204" pitchFamily="18" charset="0"/>
                        <a:ea typeface="+mn-ea"/>
                      </a:rPr>
                      <m:t>𝑥</m:t>
                    </m:r>
                    <m:r>
                      <a:rPr lang="zh-CN" altLang="en-US" sz="2400" b="0" i="1" dirty="0" smtClean="0">
                        <a:latin typeface="Cambria Math" panose="02040503050406030204" pitchFamily="18" charset="0"/>
                        <a:ea typeface="+mn-ea"/>
                      </a:rPr>
                      <m:t>)=3/2</m:t>
                    </m:r>
                    <m:r>
                      <a:rPr lang="zh-CN" altLang="en-US" sz="2400" b="0" i="1" dirty="0" smtClean="0">
                        <a:latin typeface="Cambria Math" panose="02040503050406030204" pitchFamily="18" charset="0"/>
                        <a:ea typeface="+mn-ea"/>
                      </a:rPr>
                      <m:t>𝑥</m:t>
                    </m:r>
                  </m:oMath>
                </a14:m>
                <a:r>
                  <a:rPr lang="zh-CN" altLang="en-US" sz="2400" b="0" dirty="0">
                    <a:ea typeface="+mn-ea"/>
                    <a:cs typeface="Times New Roman" panose="02020603050405020304" pitchFamily="18" charset="0"/>
                  </a:rPr>
                  <a:t>。</a:t>
                </a:r>
                <a14:m>
                  <m:oMath xmlns:m="http://schemas.openxmlformats.org/officeDocument/2006/math">
                    <m:r>
                      <a:rPr lang="zh-CN" altLang="en-US" sz="2400" b="0" i="1" dirty="0" smtClean="0"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𝑇</m:t>
                    </m:r>
                  </m:oMath>
                </a14:m>
                <a:r>
                  <a:rPr lang="zh-CN" altLang="en-US" sz="2400" b="0" dirty="0">
                    <a:ea typeface="+mn-ea"/>
                    <a:cs typeface="Times New Roman" panose="02020603050405020304" pitchFamily="18" charset="0"/>
                  </a:rPr>
                  <a:t>可逆吗？如果可逆，那么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sSupPr>
                      <m:e>
                        <m:r>
                          <a:rPr lang="zh-CN" altLang="en-US" sz="2400" b="0" i="1" dirty="0" smtClean="0">
                            <a:latin typeface="Cambria Math" panose="02040503050406030204" pitchFamily="18" charset="0"/>
                            <a:ea typeface="+mn-ea"/>
                          </a:rPr>
                          <m:t>𝑇</m:t>
                        </m:r>
                      </m:e>
                      <m:sup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  <a:ea typeface="+mn-ea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zh-CN" altLang="en-US" sz="2400" b="0" dirty="0">
                    <a:ea typeface="+mn-ea"/>
                    <a:cs typeface="Times New Roman" panose="02020603050405020304" pitchFamily="18" charset="0"/>
                  </a:rPr>
                  <a:t>是什么？</a:t>
                </a:r>
              </a:p>
              <a:p>
                <a:pPr algn="just"/>
                <a:r>
                  <a:rPr lang="zh-CN" altLang="en-US" sz="2400" dirty="0">
                    <a:ea typeface="+mn-ea"/>
                    <a:cs typeface="Times New Roman" panose="02020603050405020304" pitchFamily="18" charset="0"/>
                  </a:rPr>
                  <a:t>解：</a:t>
                </a:r>
                <a:r>
                  <a:rPr lang="zh-CN" altLang="en-US" sz="2400" b="0" dirty="0">
                    <a:ea typeface="+mn-ea"/>
                    <a:cs typeface="Times New Roman" panose="02020603050405020304" pitchFamily="18" charset="0"/>
                  </a:rPr>
                  <a:t>设</a:t>
                </a:r>
                <a14:m>
                  <m:oMath xmlns:m="http://schemas.openxmlformats.org/officeDocument/2006/math">
                    <m:r>
                      <a:rPr lang="zh-CN" altLang="en-US" sz="2400" b="0" i="1" dirty="0" smtClean="0">
                        <a:latin typeface="Cambria Math" panose="02040503050406030204" pitchFamily="18" charset="0"/>
                        <a:ea typeface="+mn-ea"/>
                      </a:rPr>
                      <m:t>𝑈</m:t>
                    </m:r>
                    <m:r>
                      <a:rPr lang="zh-CN" altLang="en-US" sz="2400" b="0" i="1" dirty="0" smtClean="0">
                        <a:latin typeface="Cambria Math" panose="02040503050406030204" pitchFamily="18" charset="0"/>
                        <a:ea typeface="+mn-ea"/>
                      </a:rPr>
                      <m:t>:</m:t>
                    </m:r>
                    <m:sSup>
                      <m:sSup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sSupPr>
                      <m:e>
                        <m:r>
                          <a:rPr lang="zh-CN" altLang="en-US" sz="2400" b="0" i="1" dirty="0" smtClean="0">
                            <a:latin typeface="Cambria Math" panose="02040503050406030204" pitchFamily="18" charset="0"/>
                            <a:ea typeface="+mn-ea"/>
                          </a:rPr>
                          <m:t>𝑅</m:t>
                        </m:r>
                      </m:e>
                      <m:sup>
                        <m:r>
                          <a:rPr lang="zh-CN" altLang="en-US" sz="2400" b="0" i="1" dirty="0">
                            <a:latin typeface="Cambria Math" panose="02040503050406030204" pitchFamily="18" charset="0"/>
                            <a:ea typeface="+mn-ea"/>
                          </a:rPr>
                          <m:t>2</m:t>
                        </m:r>
                      </m:sup>
                    </m:sSup>
                    <m:r>
                      <a:rPr lang="zh-CN" altLang="en-US" sz="2400" b="0" i="1" dirty="0">
                        <a:latin typeface="Cambria Math" panose="02040503050406030204" pitchFamily="18" charset="0"/>
                        <a:ea typeface="+mn-ea"/>
                      </a:rPr>
                      <m:t>→</m:t>
                    </m:r>
                    <m:r>
                      <a:rPr lang="zh-CN" altLang="en-US" sz="2400" b="0" i="1" dirty="0">
                        <a:latin typeface="Cambria Math" panose="02040503050406030204" pitchFamily="18" charset="0"/>
                        <a:ea typeface="+mn-ea"/>
                      </a:rPr>
                      <m:t>𝑅</m:t>
                    </m:r>
                    <m:r>
                      <a:rPr lang="zh-CN" altLang="en-US" sz="2400" b="0" i="1" dirty="0">
                        <a:latin typeface="Cambria Math" panose="02040503050406030204" pitchFamily="18" charset="0"/>
                        <a:ea typeface="+mn-ea"/>
                      </a:rPr>
                      <m:t>²</m:t>
                    </m:r>
                  </m:oMath>
                </a14:m>
                <a:r>
                  <a:rPr lang="zh-CN" altLang="en-US" sz="2400" b="0" dirty="0">
                    <a:ea typeface="+mn-ea"/>
                    <a:cs typeface="Times New Roman" panose="02020603050405020304" pitchFamily="18" charset="0"/>
                  </a:rPr>
                  <a:t>扩大2/3倍：即</a:t>
                </a:r>
                <a14:m>
                  <m:oMath xmlns:m="http://schemas.openxmlformats.org/officeDocument/2006/math">
                    <m:r>
                      <a:rPr lang="zh-CN" altLang="en-US" sz="2400" b="0" i="1" dirty="0" smtClean="0">
                        <a:latin typeface="Cambria Math" panose="02040503050406030204" pitchFamily="18" charset="0"/>
                        <a:ea typeface="+mn-ea"/>
                      </a:rPr>
                      <m:t>𝑈</m:t>
                    </m:r>
                    <m:r>
                      <a:rPr lang="zh-CN" altLang="en-US" sz="2400" b="0" i="1" dirty="0" smtClean="0">
                        <a:latin typeface="Cambria Math" panose="02040503050406030204" pitchFamily="18" charset="0"/>
                        <a:ea typeface="+mn-ea"/>
                      </a:rPr>
                      <m:t>(</m:t>
                    </m:r>
                    <m:r>
                      <a:rPr lang="zh-CN" altLang="en-US" sz="2400" b="0" i="1" dirty="0" smtClean="0">
                        <a:latin typeface="Cambria Math" panose="02040503050406030204" pitchFamily="18" charset="0"/>
                        <a:ea typeface="+mn-ea"/>
                      </a:rPr>
                      <m:t>𝑥</m:t>
                    </m:r>
                    <m:r>
                      <a:rPr lang="zh-CN" altLang="en-US" sz="2400" b="0" i="1" dirty="0" smtClean="0">
                        <a:latin typeface="Cambria Math" panose="02040503050406030204" pitchFamily="18" charset="0"/>
                        <a:ea typeface="+mn-ea"/>
                      </a:rPr>
                      <m:t>)=2/3</m:t>
                    </m:r>
                    <m:r>
                      <a:rPr lang="zh-CN" altLang="en-US" sz="2400" b="0" i="1" dirty="0" smtClean="0">
                        <a:latin typeface="Cambria Math" panose="02040503050406030204" pitchFamily="18" charset="0"/>
                        <a:ea typeface="+mn-ea"/>
                      </a:rPr>
                      <m:t>𝑥</m:t>
                    </m:r>
                  </m:oMath>
                </a14:m>
                <a:r>
                  <a:rPr lang="zh-CN" altLang="en-US" sz="2400" b="0" dirty="0">
                    <a:ea typeface="+mn-ea"/>
                    <a:cs typeface="Times New Roman" panose="02020603050405020304" pitchFamily="18" charset="0"/>
                  </a:rPr>
                  <a:t>。那么有</a:t>
                </a:r>
                <a:endParaRPr lang="en-US" altLang="zh-CN" sz="2400" b="0" dirty="0">
                  <a:ea typeface="+mn-ea"/>
                  <a:cs typeface="Times New Roman" panose="02020603050405020304" pitchFamily="18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b="0" i="1" dirty="0" smtClean="0">
                          <a:latin typeface="Cambria Math" panose="02040503050406030204" pitchFamily="18" charset="0"/>
                          <a:ea typeface="+mn-ea"/>
                        </a:rPr>
                        <m:t>𝑇</m:t>
                      </m:r>
                      <m:r>
                        <a:rPr lang="zh-CN" altLang="en-US" sz="2400" b="0" i="1" dirty="0" smtClean="0">
                          <a:latin typeface="Cambria Math" panose="02040503050406030204" pitchFamily="18" charset="0"/>
                          <a:ea typeface="+mn-ea"/>
                        </a:rPr>
                        <m:t>∘</m:t>
                      </m:r>
                      <m:r>
                        <a:rPr lang="zh-CN" altLang="en-US" sz="2400" b="0" i="1" dirty="0" smtClean="0">
                          <a:latin typeface="Cambria Math" panose="02040503050406030204" pitchFamily="18" charset="0"/>
                          <a:ea typeface="+mn-ea"/>
                        </a:rPr>
                        <m:t>𝑈</m:t>
                      </m:r>
                      <m:d>
                        <m:dPr>
                          <m:ctrlPr>
                            <a:rPr lang="zh-CN" altLang="en-US" sz="2400" b="0" i="1" dirty="0" smtClean="0"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dPr>
                        <m:e>
                          <m:r>
                            <a:rPr lang="zh-CN" altLang="en-US" sz="2400" b="0" i="1" dirty="0" smtClean="0">
                              <a:latin typeface="Cambria Math" panose="02040503050406030204" pitchFamily="18" charset="0"/>
                              <a:ea typeface="+mn-ea"/>
                            </a:rPr>
                            <m:t>𝑥</m:t>
                          </m:r>
                        </m:e>
                      </m:d>
                      <m:r>
                        <a:rPr lang="zh-CN" altLang="en-US" sz="2400" b="0" i="1" dirty="0" smtClean="0">
                          <a:latin typeface="Cambria Math" panose="02040503050406030204" pitchFamily="18" charset="0"/>
                          <a:ea typeface="+mn-ea"/>
                        </a:rPr>
                        <m:t>=</m:t>
                      </m:r>
                      <m:r>
                        <a:rPr lang="zh-CN" altLang="en-US" sz="2400" b="0" i="1" dirty="0" smtClean="0">
                          <a:latin typeface="Cambria Math" panose="02040503050406030204" pitchFamily="18" charset="0"/>
                          <a:ea typeface="+mn-ea"/>
                        </a:rPr>
                        <m:t>𝑇</m:t>
                      </m:r>
                      <m:d>
                        <m:dPr>
                          <m:ctrlPr>
                            <a:rPr lang="zh-CN" altLang="en-US" sz="2400" b="0" i="1" dirty="0" smtClean="0"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sz="2400" b="0" i="1" dirty="0" smtClean="0">
                                  <a:latin typeface="Cambria Math" panose="02040503050406030204" pitchFamily="18" charset="0"/>
                                  <a:ea typeface="+mn-ea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dirty="0" smtClean="0">
                                  <a:latin typeface="Cambria Math" panose="02040503050406030204" pitchFamily="18" charset="0"/>
                                  <a:ea typeface="+mn-ea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altLang="zh-CN" sz="2400" b="0" i="1" dirty="0" smtClean="0">
                                  <a:latin typeface="Cambria Math" panose="02040503050406030204" pitchFamily="18" charset="0"/>
                                  <a:ea typeface="+mn-ea"/>
                                </a:rPr>
                                <m:t>3</m:t>
                              </m:r>
                            </m:den>
                          </m:f>
                          <m:r>
                            <a:rPr lang="zh-CN" altLang="en-US" sz="2400" b="0" i="1" dirty="0" smtClean="0">
                              <a:latin typeface="Cambria Math" panose="02040503050406030204" pitchFamily="18" charset="0"/>
                              <a:ea typeface="+mn-ea"/>
                            </a:rPr>
                            <m:t>𝑥</m:t>
                          </m:r>
                        </m:e>
                      </m:d>
                      <m:r>
                        <a:rPr lang="zh-CN" altLang="en-US" sz="2400" b="0" i="1" dirty="0" smtClean="0">
                          <a:latin typeface="Cambria Math" panose="02040503050406030204" pitchFamily="18" charset="0"/>
                          <a:ea typeface="+mn-ea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dirty="0" smtClean="0"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fPr>
                        <m:num>
                          <m:r>
                            <a:rPr lang="en-US" altLang="zh-CN" sz="2400" b="0" i="1" dirty="0" smtClean="0">
                              <a:latin typeface="Cambria Math" panose="02040503050406030204" pitchFamily="18" charset="0"/>
                              <a:ea typeface="+mn-ea"/>
                            </a:rPr>
                            <m:t>3</m:t>
                          </m:r>
                        </m:num>
                        <m:den>
                          <m:r>
                            <a:rPr lang="en-US" altLang="zh-CN" sz="2400" b="0" i="1" dirty="0" smtClean="0">
                              <a:latin typeface="Cambria Math" panose="02040503050406030204" pitchFamily="18" charset="0"/>
                              <a:ea typeface="+mn-ea"/>
                            </a:rPr>
                            <m:t>2</m:t>
                          </m:r>
                        </m:den>
                      </m:f>
                      <m:r>
                        <a:rPr lang="en-US" altLang="zh-CN" sz="2400" b="0" i="1" dirty="0" smtClean="0">
                          <a:latin typeface="Cambria Math" panose="02040503050406030204" pitchFamily="18" charset="0"/>
                          <a:ea typeface="+mn-ea"/>
                        </a:rPr>
                        <m:t>∙</m:t>
                      </m:r>
                      <m:f>
                        <m:fPr>
                          <m:ctrlPr>
                            <a:rPr lang="en-US" altLang="zh-CN" sz="2400" b="0" i="1" dirty="0" smtClean="0"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fPr>
                        <m:num>
                          <m:r>
                            <a:rPr lang="zh-CN" altLang="en-US" sz="2400" b="0" i="1" dirty="0" smtClean="0">
                              <a:latin typeface="Cambria Math" panose="02040503050406030204" pitchFamily="18" charset="0"/>
                              <a:ea typeface="+mn-ea"/>
                            </a:rPr>
                            <m:t>2</m:t>
                          </m:r>
                        </m:num>
                        <m:den>
                          <m:r>
                            <a:rPr lang="zh-CN" altLang="en-US" sz="2400" b="0" i="1" dirty="0" smtClean="0">
                              <a:latin typeface="Cambria Math" panose="02040503050406030204" pitchFamily="18" charset="0"/>
                              <a:ea typeface="+mn-ea"/>
                            </a:rPr>
                            <m:t>3</m:t>
                          </m:r>
                        </m:den>
                      </m:f>
                      <m:r>
                        <a:rPr lang="en-US" altLang="zh-CN" sz="2400" b="0" i="1" dirty="0" smtClean="0">
                          <a:latin typeface="Cambria Math" panose="02040503050406030204" pitchFamily="18" charset="0"/>
                          <a:ea typeface="+mn-ea"/>
                        </a:rPr>
                        <m:t>𝑥</m:t>
                      </m:r>
                      <m:r>
                        <a:rPr lang="en-US" altLang="zh-CN" sz="2400" b="0" i="1" dirty="0" smtClean="0">
                          <a:latin typeface="Cambria Math" panose="02040503050406030204" pitchFamily="18" charset="0"/>
                          <a:ea typeface="+mn-ea"/>
                        </a:rPr>
                        <m:t>=</m:t>
                      </m:r>
                      <m:r>
                        <a:rPr lang="en-US" altLang="zh-CN" sz="2400" b="0" i="1" dirty="0" smtClean="0">
                          <a:latin typeface="Cambria Math" panose="02040503050406030204" pitchFamily="18" charset="0"/>
                          <a:ea typeface="+mn-ea"/>
                        </a:rPr>
                        <m:t>𝑥</m:t>
                      </m:r>
                    </m:oMath>
                  </m:oMathPara>
                </a14:m>
                <a:endParaRPr lang="en-US" altLang="zh-CN" sz="2400" b="0" dirty="0">
                  <a:ea typeface="+mn-ea"/>
                  <a:cs typeface="Times New Roman" panose="02020603050405020304" pitchFamily="18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dirty="0" smtClean="0">
                          <a:latin typeface="Cambria Math" panose="02040503050406030204" pitchFamily="18" charset="0"/>
                          <a:ea typeface="+mn-ea"/>
                        </a:rPr>
                        <m:t>𝑈</m:t>
                      </m:r>
                      <m:r>
                        <a:rPr lang="zh-CN" altLang="en-US" sz="2400" b="0" i="1" dirty="0" smtClean="0">
                          <a:latin typeface="Cambria Math" panose="02040503050406030204" pitchFamily="18" charset="0"/>
                          <a:ea typeface="+mn-ea"/>
                        </a:rPr>
                        <m:t>∘</m:t>
                      </m:r>
                      <m:r>
                        <a:rPr lang="en-US" altLang="zh-CN" sz="2400" b="0" i="1" dirty="0" smtClean="0">
                          <a:latin typeface="Cambria Math" panose="02040503050406030204" pitchFamily="18" charset="0"/>
                          <a:ea typeface="+mn-ea"/>
                        </a:rPr>
                        <m:t>𝑇</m:t>
                      </m:r>
                      <m:d>
                        <m:dPr>
                          <m:ctrlPr>
                            <a:rPr lang="zh-CN" altLang="en-US" sz="2400" b="0" i="1" dirty="0" smtClean="0"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dPr>
                        <m:e>
                          <m:r>
                            <a:rPr lang="zh-CN" altLang="en-US" sz="2400" b="0" i="1" dirty="0" smtClean="0">
                              <a:latin typeface="Cambria Math" panose="02040503050406030204" pitchFamily="18" charset="0"/>
                              <a:ea typeface="+mn-ea"/>
                            </a:rPr>
                            <m:t>𝑥</m:t>
                          </m:r>
                        </m:e>
                      </m:d>
                      <m:r>
                        <a:rPr lang="zh-CN" altLang="en-US" sz="2400" b="0" i="1" dirty="0" smtClean="0">
                          <a:latin typeface="Cambria Math" panose="02040503050406030204" pitchFamily="18" charset="0"/>
                          <a:ea typeface="+mn-ea"/>
                        </a:rPr>
                        <m:t>=</m:t>
                      </m:r>
                      <m:r>
                        <a:rPr lang="en-US" altLang="zh-CN" sz="2400" b="0" i="1" dirty="0" smtClean="0">
                          <a:latin typeface="Cambria Math" panose="02040503050406030204" pitchFamily="18" charset="0"/>
                          <a:ea typeface="+mn-ea"/>
                        </a:rPr>
                        <m:t>𝑈</m:t>
                      </m:r>
                      <m:d>
                        <m:dPr>
                          <m:ctrlPr>
                            <a:rPr lang="zh-CN" altLang="en-US" sz="2400" b="0" i="1" dirty="0" smtClean="0"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sz="2400" b="0" i="1" dirty="0" smtClean="0">
                                  <a:latin typeface="Cambria Math" panose="02040503050406030204" pitchFamily="18" charset="0"/>
                                  <a:ea typeface="+mn-ea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dirty="0" smtClean="0">
                                  <a:latin typeface="Cambria Math" panose="02040503050406030204" pitchFamily="18" charset="0"/>
                                  <a:ea typeface="+mn-ea"/>
                                </a:rPr>
                                <m:t>3</m:t>
                              </m:r>
                            </m:num>
                            <m:den>
                              <m:r>
                                <a:rPr lang="en-US" altLang="zh-CN" sz="2400" b="0" i="1" dirty="0" smtClean="0">
                                  <a:latin typeface="Cambria Math" panose="02040503050406030204" pitchFamily="18" charset="0"/>
                                  <a:ea typeface="+mn-ea"/>
                                </a:rPr>
                                <m:t>2</m:t>
                              </m:r>
                            </m:den>
                          </m:f>
                          <m:r>
                            <a:rPr lang="zh-CN" altLang="en-US" sz="2400" b="0" i="1" dirty="0" smtClean="0">
                              <a:latin typeface="Cambria Math" panose="02040503050406030204" pitchFamily="18" charset="0"/>
                              <a:ea typeface="+mn-ea"/>
                            </a:rPr>
                            <m:t>𝑥</m:t>
                          </m:r>
                        </m:e>
                      </m:d>
                      <m:r>
                        <a:rPr lang="zh-CN" altLang="en-US" sz="2400" b="0" i="1" dirty="0" smtClean="0">
                          <a:latin typeface="Cambria Math" panose="02040503050406030204" pitchFamily="18" charset="0"/>
                          <a:ea typeface="+mn-ea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dirty="0" smtClean="0"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fPr>
                        <m:num>
                          <m:r>
                            <a:rPr lang="en-US" altLang="zh-CN" sz="2400" b="0" i="1" dirty="0" smtClean="0">
                              <a:latin typeface="Cambria Math" panose="02040503050406030204" pitchFamily="18" charset="0"/>
                              <a:ea typeface="+mn-ea"/>
                            </a:rPr>
                            <m:t>2</m:t>
                          </m:r>
                        </m:num>
                        <m:den>
                          <m:r>
                            <a:rPr lang="en-US" altLang="zh-CN" sz="2400" b="0" i="1" dirty="0" smtClean="0">
                              <a:latin typeface="Cambria Math" panose="02040503050406030204" pitchFamily="18" charset="0"/>
                              <a:ea typeface="+mn-ea"/>
                            </a:rPr>
                            <m:t>3</m:t>
                          </m:r>
                        </m:den>
                      </m:f>
                      <m:r>
                        <a:rPr lang="en-US" altLang="zh-CN" sz="2400" b="0" i="1" dirty="0" smtClean="0">
                          <a:latin typeface="Cambria Math" panose="02040503050406030204" pitchFamily="18" charset="0"/>
                          <a:ea typeface="+mn-ea"/>
                        </a:rPr>
                        <m:t>∙</m:t>
                      </m:r>
                      <m:f>
                        <m:fPr>
                          <m:ctrlPr>
                            <a:rPr lang="en-US" altLang="zh-CN" sz="2400" b="0" i="1" dirty="0" smtClean="0"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fPr>
                        <m:num>
                          <m:r>
                            <a:rPr lang="en-US" altLang="zh-CN" sz="2400" b="0" i="1" dirty="0" smtClean="0">
                              <a:latin typeface="Cambria Math" panose="02040503050406030204" pitchFamily="18" charset="0"/>
                              <a:ea typeface="+mn-ea"/>
                            </a:rPr>
                            <m:t>3</m:t>
                          </m:r>
                        </m:num>
                        <m:den>
                          <m:r>
                            <a:rPr lang="en-US" altLang="zh-CN" sz="2400" b="0" i="1" dirty="0" smtClean="0">
                              <a:latin typeface="Cambria Math" panose="02040503050406030204" pitchFamily="18" charset="0"/>
                              <a:ea typeface="+mn-ea"/>
                            </a:rPr>
                            <m:t>2</m:t>
                          </m:r>
                        </m:den>
                      </m:f>
                      <m:r>
                        <a:rPr lang="en-US" altLang="zh-CN" sz="2400" b="0" i="1" dirty="0" smtClean="0">
                          <a:latin typeface="Cambria Math" panose="02040503050406030204" pitchFamily="18" charset="0"/>
                          <a:ea typeface="+mn-ea"/>
                        </a:rPr>
                        <m:t>𝑥</m:t>
                      </m:r>
                      <m:r>
                        <a:rPr lang="en-US" altLang="zh-CN" sz="2400" b="0" i="1" dirty="0" smtClean="0">
                          <a:latin typeface="Cambria Math" panose="02040503050406030204" pitchFamily="18" charset="0"/>
                          <a:ea typeface="+mn-ea"/>
                        </a:rPr>
                        <m:t>=</m:t>
                      </m:r>
                      <m:r>
                        <a:rPr lang="en-US" altLang="zh-CN" sz="2400" b="0" i="1" dirty="0" smtClean="0">
                          <a:latin typeface="Cambria Math" panose="02040503050406030204" pitchFamily="18" charset="0"/>
                          <a:ea typeface="+mn-ea"/>
                        </a:rPr>
                        <m:t>𝑥</m:t>
                      </m:r>
                    </m:oMath>
                  </m:oMathPara>
                </a14:m>
                <a:endParaRPr lang="en-US" altLang="zh-CN" sz="2400" b="0" dirty="0">
                  <a:ea typeface="+mn-ea"/>
                  <a:cs typeface="Times New Roman" panose="02020603050405020304" pitchFamily="18" charset="0"/>
                </a:endParaRPr>
              </a:p>
              <a:p>
                <a:pPr algn="just"/>
                <a:r>
                  <a:rPr lang="zh-CN" altLang="en-US" sz="2400" b="0" dirty="0">
                    <a:ea typeface="+mn-ea"/>
                    <a:cs typeface="Times New Roman" panose="02020603050405020304" pitchFamily="18" charset="0"/>
                  </a:rPr>
                  <a:t>因此</a:t>
                </a:r>
                <a14:m>
                  <m:oMath xmlns:m="http://schemas.openxmlformats.org/officeDocument/2006/math">
                    <m:r>
                      <a:rPr lang="zh-CN" altLang="en-US" sz="2400" b="0" i="1" dirty="0" smtClean="0">
                        <a:latin typeface="Cambria Math" panose="02040503050406030204" pitchFamily="18" charset="0"/>
                        <a:ea typeface="+mn-ea"/>
                      </a:rPr>
                      <m:t>𝑇</m:t>
                    </m:r>
                    <m:r>
                      <a:rPr lang="zh-CN" altLang="en-US" sz="2400" b="0" i="1" dirty="0" smtClean="0">
                        <a:latin typeface="Cambria Math" panose="02040503050406030204" pitchFamily="18" charset="0"/>
                        <a:ea typeface="+mn-ea"/>
                      </a:rPr>
                      <m:t>∘</m:t>
                    </m:r>
                    <m:r>
                      <a:rPr lang="zh-CN" altLang="en-US" sz="2400" b="0" i="1" dirty="0" smtClean="0">
                        <a:latin typeface="Cambria Math" panose="02040503050406030204" pitchFamily="18" charset="0"/>
                        <a:ea typeface="+mn-ea"/>
                      </a:rPr>
                      <m:t>𝑈</m:t>
                    </m:r>
                    <m:r>
                      <a:rPr lang="zh-CN" altLang="en-US" sz="2400" b="0" i="1" dirty="0" smtClean="0">
                        <a:latin typeface="Cambria Math" panose="02040503050406030204" pitchFamily="18" charset="0"/>
                        <a:ea typeface="+mn-ea"/>
                      </a:rPr>
                      <m:t>=</m:t>
                    </m:r>
                    <m:sSub>
                      <m:sSub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zh-CN" altLang="en-US" sz="2400" b="0" i="0" dirty="0" smtClean="0">
                            <a:latin typeface="Cambria Math" panose="02040503050406030204" pitchFamily="18" charset="0"/>
                            <a:ea typeface="+mn-ea"/>
                          </a:rPr>
                          <m:t>Id</m:t>
                        </m:r>
                      </m:e>
                      <m:sub>
                        <m:sSup>
                          <m:sSupPr>
                            <m:ctrlPr>
                              <a:rPr lang="en-US" altLang="zh-CN" sz="2400" b="0" i="1" dirty="0" smtClean="0"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zh-CN" sz="2400" b="0" i="0" dirty="0" smtClean="0">
                                <a:latin typeface="Cambria Math" panose="02040503050406030204" pitchFamily="18" charset="0"/>
                                <a:ea typeface="+mn-ea"/>
                              </a:rPr>
                              <m:t>R</m:t>
                            </m:r>
                          </m:e>
                          <m:sup>
                            <m:r>
                              <a:rPr lang="en-US" altLang="zh-CN" sz="2400" b="0" i="0" dirty="0" smtClean="0">
                                <a:latin typeface="Cambria Math" panose="02040503050406030204" pitchFamily="18" charset="0"/>
                                <a:ea typeface="+mn-ea"/>
                              </a:rPr>
                              <m:t>2</m:t>
                            </m:r>
                          </m:sup>
                        </m:sSup>
                      </m:sub>
                    </m:sSub>
                  </m:oMath>
                </a14:m>
                <a:r>
                  <a:rPr lang="zh-CN" altLang="en-US" sz="2400" b="0" dirty="0">
                    <a:ea typeface="+mn-ea"/>
                    <a:cs typeface="Times New Roman" panose="02020603050405020304" pitchFamily="18" charset="0"/>
                  </a:rPr>
                  <a:t>且</a:t>
                </a:r>
                <a14:m>
                  <m:oMath xmlns:m="http://schemas.openxmlformats.org/officeDocument/2006/math">
                    <m:r>
                      <a:rPr lang="zh-CN" altLang="en-US" sz="2400" b="0" i="1" dirty="0">
                        <a:latin typeface="Cambria Math" panose="02040503050406030204" pitchFamily="18" charset="0"/>
                        <a:ea typeface="+mn-ea"/>
                      </a:rPr>
                      <m:t>𝑈</m:t>
                    </m:r>
                    <m:r>
                      <a:rPr lang="zh-CN" altLang="en-US" sz="2400" b="0" i="1" dirty="0">
                        <a:latin typeface="Cambria Math" panose="02040503050406030204" pitchFamily="18" charset="0"/>
                        <a:ea typeface="+mn-ea"/>
                      </a:rPr>
                      <m:t>∘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  <a:ea typeface="+mn-ea"/>
                      </a:rPr>
                      <m:t>𝑇</m:t>
                    </m:r>
                    <m:r>
                      <a:rPr lang="zh-CN" altLang="en-US" sz="2400" b="0" i="1" dirty="0">
                        <a:latin typeface="Cambria Math" panose="02040503050406030204" pitchFamily="18" charset="0"/>
                        <a:ea typeface="+mn-ea"/>
                      </a:rPr>
                      <m:t>=</m:t>
                    </m:r>
                    <m:sSub>
                      <m:sSubPr>
                        <m:ctrlPr>
                          <a:rPr lang="en-US" altLang="zh-CN" sz="2400" b="0" i="1" dirty="0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zh-CN" altLang="en-US" sz="2400" b="0" dirty="0">
                            <a:latin typeface="Cambria Math" panose="02040503050406030204" pitchFamily="18" charset="0"/>
                            <a:ea typeface="+mn-ea"/>
                          </a:rPr>
                          <m:t>Id</m:t>
                        </m:r>
                      </m:e>
                      <m:sub>
                        <m:sSup>
                          <m:sSupPr>
                            <m:ctrlPr>
                              <a:rPr lang="en-US" altLang="zh-CN" sz="2400" b="0" i="1" dirty="0"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zh-CN" sz="2400" b="0" dirty="0">
                                <a:latin typeface="Cambria Math" panose="02040503050406030204" pitchFamily="18" charset="0"/>
                                <a:ea typeface="+mn-ea"/>
                              </a:rPr>
                              <m:t>R</m:t>
                            </m:r>
                          </m:e>
                          <m:sup>
                            <m:r>
                              <a:rPr lang="en-US" altLang="zh-CN" sz="2400" b="0" dirty="0">
                                <a:latin typeface="Cambria Math" panose="02040503050406030204" pitchFamily="18" charset="0"/>
                                <a:ea typeface="+mn-ea"/>
                              </a:rPr>
                              <m:t>2</m:t>
                            </m:r>
                          </m:sup>
                        </m:sSup>
                      </m:sub>
                    </m:sSub>
                  </m:oMath>
                </a14:m>
                <a:r>
                  <a:rPr lang="zh-CN" altLang="en-US" sz="2400" b="0" dirty="0">
                    <a:ea typeface="+mn-ea"/>
                    <a:cs typeface="Times New Roman" panose="02020603050405020304" pitchFamily="18" charset="0"/>
                  </a:rPr>
                  <a:t>，所以</a:t>
                </a:r>
                <a14:m>
                  <m:oMath xmlns:m="http://schemas.openxmlformats.org/officeDocument/2006/math">
                    <m:r>
                      <a:rPr lang="zh-CN" altLang="en-US" sz="2400" b="0" i="1" dirty="0" smtClean="0">
                        <a:latin typeface="Cambria Math" panose="02040503050406030204" pitchFamily="18" charset="0"/>
                        <a:ea typeface="+mn-ea"/>
                      </a:rPr>
                      <m:t>𝑇</m:t>
                    </m:r>
                  </m:oMath>
                </a14:m>
                <a:r>
                  <a:rPr lang="zh-CN" altLang="en-US" sz="2400" b="0" dirty="0">
                    <a:ea typeface="+mn-ea"/>
                    <a:cs typeface="Times New Roman" panose="02020603050405020304" pitchFamily="18" charset="0"/>
                  </a:rPr>
                  <a:t>是可逆的，</a:t>
                </a:r>
                <a14:m>
                  <m:oMath xmlns:m="http://schemas.openxmlformats.org/officeDocument/2006/math">
                    <m:r>
                      <a:rPr lang="zh-CN" altLang="en-US" sz="2400" b="0" i="1" dirty="0" smtClean="0">
                        <a:latin typeface="Cambria Math" panose="02040503050406030204" pitchFamily="18" charset="0"/>
                        <a:ea typeface="+mn-ea"/>
                      </a:rPr>
                      <m:t>𝑈</m:t>
                    </m:r>
                  </m:oMath>
                </a14:m>
                <a:r>
                  <a:rPr lang="zh-CN" altLang="en-US" sz="2400" b="0" dirty="0">
                    <a:ea typeface="+mn-ea"/>
                    <a:cs typeface="Times New Roman" panose="02020603050405020304" pitchFamily="18" charset="0"/>
                  </a:rPr>
                  <a:t>是逆。换句话说，收缩 </a:t>
                </a:r>
                <a14:m>
                  <m:oMath xmlns:m="http://schemas.openxmlformats.org/officeDocument/2006/math">
                    <m:r>
                      <a:rPr lang="zh-CN" altLang="en-US" sz="2400" b="0" i="1" dirty="0" smtClean="0">
                        <a:latin typeface="Cambria Math" panose="02040503050406030204" pitchFamily="18" charset="0"/>
                        <a:ea typeface="+mn-ea"/>
                      </a:rPr>
                      <m:t>2/3</m:t>
                    </m:r>
                  </m:oMath>
                </a14:m>
                <a:r>
                  <a:rPr lang="zh-CN" altLang="en-US" sz="2400" b="0" dirty="0">
                    <a:ea typeface="+mn-ea"/>
                    <a:cs typeface="Times New Roman" panose="02020603050405020304" pitchFamily="18" charset="0"/>
                  </a:rPr>
                  <a:t>倍会抵消拉伸 </a:t>
                </a:r>
                <a14:m>
                  <m:oMath xmlns:m="http://schemas.openxmlformats.org/officeDocument/2006/math">
                    <m:r>
                      <a:rPr lang="zh-CN" altLang="en-US" sz="2400" b="0" i="1" dirty="0" smtClean="0">
                        <a:latin typeface="Cambria Math" panose="02040503050406030204" pitchFamily="18" charset="0"/>
                        <a:ea typeface="+mn-ea"/>
                      </a:rPr>
                      <m:t>3/2</m:t>
                    </m:r>
                  </m:oMath>
                </a14:m>
                <a:r>
                  <a:rPr lang="zh-CN" altLang="en-US" sz="2400" b="0" dirty="0">
                    <a:ea typeface="+mn-ea"/>
                    <a:cs typeface="Times New Roman" panose="02020603050405020304" pitchFamily="18" charset="0"/>
                  </a:rPr>
                  <a:t> 倍的效果。</a:t>
                </a:r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356" y="1152188"/>
                <a:ext cx="8507288" cy="3630994"/>
              </a:xfrm>
              <a:prstGeom prst="rect">
                <a:avLst/>
              </a:prstGeom>
              <a:blipFill rotWithShape="1">
                <a:blip r:embed="rId2"/>
                <a:stretch>
                  <a:fillRect l="-3" t="-8" r="5" b="1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608" y="4879350"/>
            <a:ext cx="7421011" cy="1762371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线性变换的逆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352" y="3115848"/>
            <a:ext cx="8229600" cy="255983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251520" y="1242450"/>
                <a:ext cx="8435280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zh-CN" altLang="en-US" sz="2400" dirty="0"/>
                  <a:t>例（旋转）</a:t>
                </a:r>
                <a:r>
                  <a:rPr lang="en-US" altLang="zh-CN" sz="2400" dirty="0"/>
                  <a:t>.</a:t>
                </a:r>
                <a:r>
                  <a:rPr lang="zh-CN" altLang="en-US" sz="2400" dirty="0"/>
                  <a:t> </a:t>
                </a:r>
                <a:r>
                  <a:rPr lang="zh-CN" altLang="en-US" sz="2400" b="0" dirty="0"/>
                  <a:t>设</a:t>
                </a:r>
                <a14:m>
                  <m:oMath xmlns:m="http://schemas.openxmlformats.org/officeDocument/2006/math">
                    <m:r>
                      <a:rPr lang="zh-CN" altLang="en-US" sz="2400" b="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zh-CN" altLang="en-US" sz="2400" b="0" i="1" dirty="0" smtClean="0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400" b="0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zh-CN" altLang="en-US" sz="2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zh-CN" altLang="en-US" sz="2400" b="0" i="1" dirty="0" smtClean="0"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400" b="0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zh-CN" altLang="en-US" sz="2400" b="0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zh-CN" altLang="en-US" sz="2400" b="0" dirty="0"/>
                  <a:t>逆时针旋转</a:t>
                </a:r>
                <a14:m>
                  <m:oMath xmlns:m="http://schemas.openxmlformats.org/officeDocument/2006/math">
                    <m:r>
                      <a:rPr lang="zh-CN" altLang="en-US" sz="2400" b="0" i="1" dirty="0" smtClean="0">
                        <a:latin typeface="Cambria Math" panose="02040503050406030204" pitchFamily="18" charset="0"/>
                      </a:rPr>
                      <m:t>45</m:t>
                    </m:r>
                    <m:r>
                      <a:rPr lang="zh-CN" altLang="en-US" sz="2400" b="0" i="1" dirty="0">
                        <a:latin typeface="Cambria Math" panose="02040503050406030204" pitchFamily="18" charset="0"/>
                      </a:rPr>
                      <m:t>°</m:t>
                    </m:r>
                  </m:oMath>
                </a14:m>
                <a:r>
                  <a:rPr lang="zh-CN" altLang="en-US" sz="2400" b="0" dirty="0"/>
                  <a:t>。</a:t>
                </a:r>
                <a14:m>
                  <m:oMath xmlns:m="http://schemas.openxmlformats.org/officeDocument/2006/math">
                    <m:r>
                      <a:rPr lang="zh-CN" altLang="en-US" sz="2400" b="0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zh-CN" altLang="en-US" sz="2400" b="0" dirty="0"/>
                  <a:t>可逆吗？如果可逆，</a:t>
                </a:r>
                <a14:m>
                  <m:oMath xmlns:m="http://schemas.openxmlformats.org/officeDocument/2006/math">
                    <m:r>
                      <a:rPr lang="zh-CN" altLang="en-US" sz="2400" b="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zh-CN" altLang="en-US" sz="2400" b="0" i="1" dirty="0" smtClean="0">
                        <a:latin typeface="Cambria Math" panose="02040503050406030204" pitchFamily="18" charset="0"/>
                      </a:rPr>
                      <m:t>¯¹</m:t>
                    </m:r>
                  </m:oMath>
                </a14:m>
                <a:r>
                  <a:rPr lang="zh-CN" altLang="en-US" sz="2400" b="0" dirty="0"/>
                  <a:t>是多少？</a:t>
                </a:r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1242450"/>
                <a:ext cx="8435280" cy="830997"/>
              </a:xfrm>
              <a:prstGeom prst="rect">
                <a:avLst/>
              </a:prstGeom>
              <a:blipFill rotWithShape="1">
                <a:blip r:embed="rId3"/>
                <a:stretch>
                  <a:fillRect l="-1" t="-47" b="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线性变换的逆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457200" y="1412776"/>
                <a:ext cx="8229600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zh-CN" altLang="en-US" sz="2400" dirty="0"/>
                  <a:t>定理</a:t>
                </a:r>
                <a:r>
                  <a:rPr lang="en-US" altLang="zh-CN" sz="2400" dirty="0"/>
                  <a:t>.</a:t>
                </a:r>
                <a:r>
                  <a:rPr lang="zh-CN" altLang="en-US" sz="2400" dirty="0"/>
                  <a:t> </a:t>
                </a:r>
                <a:r>
                  <a:rPr lang="zh-CN" altLang="en-US" sz="2400" b="0" dirty="0"/>
                  <a:t>设</a:t>
                </a:r>
                <a14:m>
                  <m:oMath xmlns:m="http://schemas.openxmlformats.org/officeDocument/2006/math">
                    <m:r>
                      <a:rPr lang="zh-CN" altLang="en-US" sz="2400" b="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zh-CN" altLang="en-US" sz="2400" b="0" i="1" dirty="0" smtClean="0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400" b="0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zh-CN" altLang="en-US" sz="2400" b="0" i="1" dirty="0" smtClean="0"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400" b="0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zh-CN" altLang="en-US" sz="2400" b="0" dirty="0"/>
                  <a:t>为具有标准矩阵</a:t>
                </a:r>
                <a14:m>
                  <m:oMath xmlns:m="http://schemas.openxmlformats.org/officeDocument/2006/math">
                    <m:r>
                      <a:rPr lang="zh-CN" altLang="en-US" sz="2400" b="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en-US" sz="2400" b="0" dirty="0"/>
                  <a:t>的线性变换。则</a:t>
                </a:r>
                <a14:m>
                  <m:oMath xmlns:m="http://schemas.openxmlformats.org/officeDocument/2006/math">
                    <m:r>
                      <a:rPr lang="zh-CN" altLang="en-US" sz="2400" b="0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zh-CN" altLang="en-US" sz="2400" b="0" dirty="0"/>
                  <a:t>可逆当且仅当</a:t>
                </a:r>
                <a14:m>
                  <m:oMath xmlns:m="http://schemas.openxmlformats.org/officeDocument/2006/math">
                    <m:r>
                      <a:rPr lang="zh-CN" altLang="en-US" sz="2400" b="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en-US" sz="2400" b="0" dirty="0"/>
                  <a:t>可逆，此时 </a:t>
                </a:r>
                <a14:m>
                  <m:oMath xmlns:m="http://schemas.openxmlformats.org/officeDocument/2006/math">
                    <m:r>
                      <a:rPr lang="zh-CN" altLang="en-US" sz="2400" b="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zh-CN" altLang="en-US" sz="2400" b="0" i="1" dirty="0" smtClean="0">
                        <a:latin typeface="Cambria Math" panose="02040503050406030204" pitchFamily="18" charset="0"/>
                      </a:rPr>
                      <m:t>¯¹ </m:t>
                    </m:r>
                  </m:oMath>
                </a14:m>
                <a:r>
                  <a:rPr lang="zh-CN" altLang="en-US" sz="2400" b="0" dirty="0"/>
                  <a:t>是线性的，且具有标准矩阵</a:t>
                </a:r>
                <a14:m>
                  <m:oMath xmlns:m="http://schemas.openxmlformats.org/officeDocument/2006/math">
                    <m:r>
                      <a:rPr lang="zh-CN" altLang="en-US" sz="2400" b="0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zh-CN" altLang="en-US" sz="2400" b="0" i="1" dirty="0" smtClean="0">
                        <a:latin typeface="Cambria Math" panose="02040503050406030204" pitchFamily="18" charset="0"/>
                      </a:rPr>
                      <m:t>¯¹</m:t>
                    </m:r>
                    <m:r>
                      <a:rPr lang="zh-CN" altLang="en-US" sz="2400" b="0" i="1" dirty="0">
                        <a:latin typeface="Cambria Math" panose="02040503050406030204" pitchFamily="18" charset="0"/>
                      </a:rPr>
                      <m:t>。</m:t>
                    </m:r>
                  </m:oMath>
                </a14:m>
                <a:endParaRPr lang="zh-CN" altLang="en-US" sz="2400" b="0" dirty="0"/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1412776"/>
                <a:ext cx="8229600" cy="830997"/>
              </a:xfrm>
              <a:prstGeom prst="rect">
                <a:avLst/>
              </a:prstGeom>
              <a:blipFill>
                <a:blip r:embed="rId2"/>
                <a:stretch>
                  <a:fillRect l="-1111" t="-8088" r="-1111" b="-139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62100" y="2600908"/>
            <a:ext cx="6019800" cy="1656184"/>
          </a:xfrm>
        </p:spPr>
        <p:txBody>
          <a:bodyPr/>
          <a:lstStyle/>
          <a:p>
            <a:r>
              <a:rPr lang="en-US" altLang="zh-CN" dirty="0"/>
              <a:t>3.6</a:t>
            </a:r>
            <a:r>
              <a:rPr lang="zh-CN" altLang="en-US" dirty="0"/>
              <a:t>可逆矩阵定理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74278"/>
            <a:ext cx="9144000" cy="806450"/>
          </a:xfrm>
        </p:spPr>
        <p:txBody>
          <a:bodyPr/>
          <a:lstStyle/>
          <a:p>
            <a:r>
              <a:rPr lang="zh-CN" altLang="en-US" dirty="0"/>
              <a:t>    反函数（</a:t>
            </a:r>
            <a:r>
              <a:rPr lang="en-US" altLang="zh-CN" dirty="0"/>
              <a:t>Inverse Functions</a:t>
            </a:r>
            <a:r>
              <a:rPr lang="zh-CN" altLang="en-US" dirty="0"/>
              <a:t>）</a:t>
            </a:r>
            <a:r>
              <a:rPr lang="en-US" sz="1500" dirty="0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34703"/>
                <a:ext cx="8229600" cy="1026267"/>
              </a:xfrm>
            </p:spPr>
            <p:txBody>
              <a:bodyPr>
                <a:normAutofit/>
              </a:bodyPr>
              <a:lstStyle/>
              <a:p>
                <a:pPr algn="just">
                  <a:spcBef>
                    <a:spcPts val="0"/>
                  </a:spcBef>
                  <a:spcAft>
                    <a:spcPts val="0"/>
                  </a:spcAft>
                </a:pPr>
                <a:r>
                  <a:rPr lang="zh-CN" altLang="en-US" sz="2400" b="1" dirty="0">
                    <a:ea typeface="+mn-ea"/>
                    <a:cs typeface="Times New Roman" panose="02020603050405020304" pitchFamily="18" charset="0"/>
                  </a:rPr>
                  <a:t>定义</a:t>
                </a:r>
                <a:r>
                  <a:rPr lang="en-US" altLang="zh-CN" sz="2400" b="1" dirty="0">
                    <a:ea typeface="+mn-ea"/>
                    <a:cs typeface="Times New Roman" panose="02020603050405020304" pitchFamily="18" charset="0"/>
                  </a:rPr>
                  <a:t>.</a:t>
                </a:r>
                <a:r>
                  <a:rPr lang="zh-CN" altLang="en-US" sz="2400" b="1" dirty="0"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lang="zh-CN" altLang="en-US" sz="2400" dirty="0">
                    <a:ea typeface="+mn-ea"/>
                    <a:cs typeface="Times New Roman" panose="02020603050405020304" pitchFamily="18" charset="0"/>
                  </a:rPr>
                  <a:t>令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𝑓</m:t>
                    </m:r>
                  </m:oMath>
                </a14:m>
                <a:r>
                  <a:rPr lang="zh-CN" altLang="en-US" sz="2400" dirty="0">
                    <a:ea typeface="+mn-ea"/>
                    <a:cs typeface="Times New Roman" panose="02020603050405020304" pitchFamily="18" charset="0"/>
                  </a:rPr>
                  <a:t>是从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𝐴</m:t>
                    </m:r>
                  </m:oMath>
                </a14:m>
                <a:r>
                  <a:rPr lang="zh-CN" altLang="en-US" sz="2400" dirty="0">
                    <a:ea typeface="+mn-ea"/>
                    <a:cs typeface="Times New Roman" panose="02020603050405020304" pitchFamily="18" charset="0"/>
                  </a:rPr>
                  <a:t>到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𝐵</m:t>
                    </m:r>
                  </m:oMath>
                </a14:m>
                <a:r>
                  <a:rPr lang="zh-CN" altLang="en-US" sz="2400" dirty="0">
                    <a:ea typeface="+mn-ea"/>
                    <a:cs typeface="Times New Roman" panose="02020603050405020304" pitchFamily="18" charset="0"/>
                  </a:rPr>
                  <a:t>上的双射，那么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𝑓</m:t>
                    </m:r>
                  </m:oMath>
                </a14:m>
                <a:r>
                  <a:rPr lang="zh-CN" altLang="en-US" sz="2400" dirty="0">
                    <a:ea typeface="+mn-ea"/>
                    <a:cs typeface="Times New Roman" panose="02020603050405020304" pitchFamily="18" charset="0"/>
                  </a:rPr>
                  <a:t>的反函数表示为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en-US" sz="24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pPr>
                      <m:e>
                        <m:r>
                          <a:rPr lang="zh-CN" altLang="en-US" sz="24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𝑓</m:t>
                        </m:r>
                      </m:e>
                      <m:sup>
                        <m:r>
                          <a:rPr lang="zh-CN" altLang="en-US" sz="24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−1</m:t>
                        </m:r>
                      </m:sup>
                    </m:sSup>
                  </m:oMath>
                </a14:m>
                <a:endParaRPr lang="en-US" altLang="zh-CN" sz="2400" dirty="0">
                  <a:ea typeface="+mn-ea"/>
                  <a:cs typeface="Times New Roman" panose="02020603050405020304" pitchFamily="18" charset="0"/>
                </a:endParaRPr>
              </a:p>
              <a:p>
                <a:pPr algn="just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CN" altLang="en-US" sz="2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m:rPr>
                          <m:nor/>
                        </m:rPr>
                        <a:rPr lang="en-US" altLang="zh-CN" sz="2400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m:rPr>
                          <m:nor/>
                        </m:rPr>
                        <a:rPr lang="zh-CN" altLang="en-US" sz="2400" b="1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iff</m:t>
                      </m:r>
                      <m:r>
                        <m:rPr>
                          <m:nor/>
                        </m:rPr>
                        <a:rPr lang="zh-CN" altLang="en-US" sz="24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9" name="Content Placeholder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34703"/>
                <a:ext cx="8229600" cy="1026267"/>
              </a:xfrm>
              <a:blipFill rotWithShape="1">
                <a:blip r:embed="rId2"/>
                <a:stretch>
                  <a:fillRect t="-26" b="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Object 3"/>
          <p:cNvSpPr txBox="1"/>
          <p:nvPr/>
        </p:nvSpPr>
        <p:spPr>
          <a:xfrm>
            <a:off x="1702102" y="1840441"/>
            <a:ext cx="729900" cy="5715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zh-CN" altLang="en-US" sz="2000" dirty="0"/>
          </a:p>
        </p:txBody>
      </p:sp>
      <p:pic>
        <p:nvPicPr>
          <p:cNvPr id="17" name="Picture 2"/>
          <p:cNvPicPr>
            <a:picLocks noGrp="1"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69292" y="2597150"/>
            <a:ext cx="2725420" cy="345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3"/>
          <p:cNvPicPr>
            <a:picLocks noGrp="1" noChangeAspect="1" noChangeArrowheads="1"/>
          </p:cNvPicPr>
          <p:nvPr>
            <p:ph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70805" y="2597150"/>
            <a:ext cx="2845435" cy="363918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3.6 </a:t>
            </a:r>
            <a:r>
              <a:rPr lang="zh-CN" altLang="en-US" dirty="0"/>
              <a:t>可逆矩阵定理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362016" y="1257808"/>
                <a:ext cx="8324784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zh-CN" altLang="en-US" sz="2400" dirty="0"/>
                  <a:t>可逆矩阵定理</a:t>
                </a:r>
                <a:r>
                  <a:rPr lang="en-US" altLang="zh-CN" sz="2400" dirty="0"/>
                  <a:t>.</a:t>
                </a:r>
                <a:r>
                  <a:rPr lang="zh-CN" altLang="en-US" sz="2400" dirty="0"/>
                  <a:t> </a:t>
                </a:r>
                <a:r>
                  <a:rPr lang="zh-CN" altLang="en-US" sz="2400" b="0" dirty="0"/>
                  <a:t>设</a:t>
                </a:r>
                <a14:m>
                  <m:oMath xmlns:m="http://schemas.openxmlformats.org/officeDocument/2006/math">
                    <m:r>
                      <a:rPr lang="zh-CN" altLang="en-US" sz="2400" b="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en-US" sz="2400" b="0" dirty="0"/>
                  <a:t>为</a:t>
                </a:r>
                <a14:m>
                  <m:oMath xmlns:m="http://schemas.openxmlformats.org/officeDocument/2006/math">
                    <m:r>
                      <a:rPr lang="zh-CN" altLang="en-US" sz="2400" b="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zh-CN" altLang="en-US" sz="2400" b="0" i="1" dirty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zh-CN" altLang="en-US" sz="2400" b="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sz="2400" b="0" dirty="0"/>
                  <a:t>矩阵，设</a:t>
                </a:r>
                <a14:m>
                  <m:oMath xmlns:m="http://schemas.openxmlformats.org/officeDocument/2006/math">
                    <m:r>
                      <a:rPr lang="zh-CN" altLang="en-US" sz="2400" b="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zh-CN" altLang="en-US" sz="2400" b="0" i="1" dirty="0" smtClean="0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400" b="0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zh-CN" altLang="en-US" sz="2400" b="0" i="1" dirty="0" smtClean="0">
                        <a:latin typeface="Cambria Math" panose="02040503050406030204" pitchFamily="18" charset="0"/>
                      </a:rPr>
                      <m:t>→ </m:t>
                    </m:r>
                    <m:sSup>
                      <m:sSup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400" b="0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zh-CN" altLang="en-US" sz="2400" b="0" dirty="0"/>
                  <a:t>为矩阵变换 </a:t>
                </a:r>
                <a14:m>
                  <m:oMath xmlns:m="http://schemas.openxmlformats.org/officeDocument/2006/math">
                    <m:r>
                      <a:rPr lang="zh-CN" altLang="en-US" sz="2400" b="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zh-CN" altLang="en-US" sz="2400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sz="2400" b="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zh-CN" altLang="en-US" sz="2400" b="0" i="1" dirty="0" smtClean="0">
                        <a:latin typeface="Cambria Math" panose="02040503050406030204" pitchFamily="18" charset="0"/>
                      </a:rPr>
                      <m:t>)=</m:t>
                    </m:r>
                    <m:r>
                      <a:rPr lang="zh-CN" altLang="en-US" sz="2400" b="0" i="1" dirty="0" smtClean="0">
                        <a:latin typeface="Cambria Math" panose="02040503050406030204" pitchFamily="18" charset="0"/>
                      </a:rPr>
                      <m:t>𝐴𝑥</m:t>
                    </m:r>
                  </m:oMath>
                </a14:m>
                <a:r>
                  <a:rPr lang="zh-CN" altLang="en-US" sz="2400" b="0" dirty="0"/>
                  <a:t>。以下陈述是等价的：</a:t>
                </a:r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016" y="1257808"/>
                <a:ext cx="8324784" cy="830997"/>
              </a:xfrm>
              <a:prstGeom prst="rect">
                <a:avLst/>
              </a:prstGeom>
              <a:blipFill rotWithShape="1">
                <a:blip r:embed="rId2"/>
                <a:stretch>
                  <a:fillRect l="-1" t="-61" b="3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/>
              <p:cNvSpPr txBox="1"/>
              <p:nvPr/>
            </p:nvSpPr>
            <p:spPr>
              <a:xfrm>
                <a:off x="611560" y="2323976"/>
                <a:ext cx="6539926" cy="34150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zh-CN" altLang="en-US" sz="2400" b="0" dirty="0">
                    <a:ea typeface="+mn-ea"/>
                    <a:cs typeface="Times New Roman" panose="02020603050405020304" pitchFamily="18" charset="0"/>
                  </a:rPr>
                  <a:t>1. </a:t>
                </a:r>
                <a14:m>
                  <m:oMath xmlns:m="http://schemas.openxmlformats.org/officeDocument/2006/math">
                    <m:r>
                      <a:rPr lang="zh-CN" altLang="en-US" sz="2400" b="0" i="1" dirty="0" smtClean="0"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𝐴</m:t>
                    </m:r>
                  </m:oMath>
                </a14:m>
                <a:r>
                  <a:rPr lang="zh-CN" altLang="en-US" sz="2400" b="0" dirty="0">
                    <a:ea typeface="+mn-ea"/>
                    <a:cs typeface="Times New Roman" panose="02020603050405020304" pitchFamily="18" charset="0"/>
                  </a:rPr>
                  <a:t>是可逆的。</a:t>
                </a:r>
              </a:p>
              <a:p>
                <a:pPr algn="just"/>
                <a:r>
                  <a:rPr lang="zh-CN" altLang="en-US" sz="2400" b="0" dirty="0">
                    <a:ea typeface="+mn-ea"/>
                    <a:cs typeface="Times New Roman" panose="02020603050405020304" pitchFamily="18" charset="0"/>
                  </a:rPr>
                  <a:t>2. </a:t>
                </a:r>
                <a14:m>
                  <m:oMath xmlns:m="http://schemas.openxmlformats.org/officeDocument/2006/math">
                    <m:r>
                      <a:rPr lang="zh-CN" altLang="en-US" sz="2400" b="0" i="1" dirty="0" smtClean="0"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𝐴</m:t>
                    </m:r>
                  </m:oMath>
                </a14:m>
                <a:r>
                  <a:rPr lang="zh-CN" altLang="en-US" sz="2400" b="0" dirty="0">
                    <a:ea typeface="+mn-ea"/>
                    <a:cs typeface="Times New Roman" panose="02020603050405020304" pitchFamily="18" charset="0"/>
                  </a:rPr>
                  <a:t>有</a:t>
                </a:r>
                <a14:m>
                  <m:oMath xmlns:m="http://schemas.openxmlformats.org/officeDocument/2006/math">
                    <m:r>
                      <a:rPr lang="zh-CN" altLang="en-US" sz="2400" b="0" i="1" dirty="0" smtClean="0">
                        <a:latin typeface="Cambria Math" panose="02040503050406030204" pitchFamily="18" charset="0"/>
                        <a:ea typeface="+mn-ea"/>
                      </a:rPr>
                      <m:t>𝑛</m:t>
                    </m:r>
                  </m:oMath>
                </a14:m>
                <a:r>
                  <a:rPr lang="zh-CN" altLang="en-US" sz="2400" b="0" dirty="0">
                    <a:ea typeface="+mn-ea"/>
                    <a:cs typeface="Times New Roman" panose="02020603050405020304" pitchFamily="18" charset="0"/>
                  </a:rPr>
                  <a:t>个主元。</a:t>
                </a:r>
              </a:p>
              <a:p>
                <a:pPr algn="just"/>
                <a:r>
                  <a:rPr lang="zh-CN" altLang="en-US" sz="2400" b="0" dirty="0">
                    <a:ea typeface="+mn-ea"/>
                    <a:cs typeface="Times New Roman" panose="02020603050405020304" pitchFamily="18" charset="0"/>
                  </a:rPr>
                  <a:t>3. </a:t>
                </a: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latin typeface="Cambria Math" panose="02040503050406030204" pitchFamily="18" charset="0"/>
                        <a:ea typeface="+mn-ea"/>
                      </a:rPr>
                      <m:t>𝑁𝑢𝑙</m:t>
                    </m:r>
                    <m:r>
                      <a:rPr lang="zh-CN" altLang="en-US" sz="2400" b="0" i="1" dirty="0" smtClean="0">
                        <a:latin typeface="Cambria Math" panose="02040503050406030204" pitchFamily="18" charset="0"/>
                        <a:ea typeface="+mn-ea"/>
                      </a:rPr>
                      <m:t>(</m:t>
                    </m:r>
                    <m:r>
                      <a:rPr lang="zh-CN" altLang="en-US" sz="2400" b="0" i="1" dirty="0">
                        <a:latin typeface="Cambria Math" panose="02040503050406030204" pitchFamily="18" charset="0"/>
                        <a:ea typeface="+mn-ea"/>
                      </a:rPr>
                      <m:t>𝐴</m:t>
                    </m:r>
                    <m:r>
                      <a:rPr lang="zh-CN" altLang="en-US" sz="2400" b="0" i="1" dirty="0">
                        <a:latin typeface="Cambria Math" panose="02040503050406030204" pitchFamily="18" charset="0"/>
                        <a:ea typeface="+mn-ea"/>
                      </a:rPr>
                      <m:t>)={0}</m:t>
                    </m:r>
                  </m:oMath>
                </a14:m>
                <a:r>
                  <a:rPr lang="zh-CN" altLang="en-US" sz="2400" b="0" dirty="0">
                    <a:ea typeface="+mn-ea"/>
                    <a:cs typeface="Times New Roman" panose="02020603050405020304" pitchFamily="18" charset="0"/>
                  </a:rPr>
                  <a:t>。</a:t>
                </a:r>
              </a:p>
              <a:p>
                <a:pPr algn="just"/>
                <a:r>
                  <a:rPr lang="zh-CN" altLang="en-US" sz="2400" b="0" dirty="0">
                    <a:ea typeface="+mn-ea"/>
                    <a:cs typeface="Times New Roman" panose="02020603050405020304" pitchFamily="18" charset="0"/>
                  </a:rPr>
                  <a:t>4. </a:t>
                </a:r>
                <a14:m>
                  <m:oMath xmlns:m="http://schemas.openxmlformats.org/officeDocument/2006/math">
                    <m:r>
                      <a:rPr lang="zh-CN" altLang="en-US" sz="2400" b="0" i="1" dirty="0" smtClean="0">
                        <a:latin typeface="Cambria Math" panose="02040503050406030204" pitchFamily="18" charset="0"/>
                        <a:ea typeface="+mn-ea"/>
                      </a:rPr>
                      <m:t>𝐴</m:t>
                    </m:r>
                  </m:oMath>
                </a14:m>
                <a:r>
                  <a:rPr lang="zh-CN" altLang="en-US" sz="2400" b="0" dirty="0">
                    <a:ea typeface="+mn-ea"/>
                    <a:cs typeface="Times New Roman" panose="02020603050405020304" pitchFamily="18" charset="0"/>
                  </a:rPr>
                  <a:t>的各列线性无关。</a:t>
                </a:r>
              </a:p>
              <a:p>
                <a:pPr algn="just"/>
                <a:r>
                  <a:rPr lang="zh-CN" altLang="en-US" sz="2400" b="0" dirty="0">
                    <a:ea typeface="+mn-ea"/>
                    <a:cs typeface="Times New Roman" panose="02020603050405020304" pitchFamily="18" charset="0"/>
                  </a:rPr>
                  <a:t>5. </a:t>
                </a:r>
                <a14:m>
                  <m:oMath xmlns:m="http://schemas.openxmlformats.org/officeDocument/2006/math">
                    <m:r>
                      <a:rPr lang="zh-CN" altLang="en-US" sz="2400" b="0" i="1" dirty="0" smtClean="0">
                        <a:latin typeface="Cambria Math" panose="02040503050406030204" pitchFamily="18" charset="0"/>
                        <a:ea typeface="+mn-ea"/>
                      </a:rPr>
                      <m:t>𝐴</m:t>
                    </m:r>
                  </m:oMath>
                </a14:m>
                <a:r>
                  <a:rPr lang="zh-CN" altLang="en-US" sz="2400" b="0" dirty="0">
                    <a:ea typeface="+mn-ea"/>
                    <a:cs typeface="Times New Roman" panose="02020603050405020304" pitchFamily="18" charset="0"/>
                  </a:rPr>
                  <a:t>的列生成空间为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sSupPr>
                      <m:e>
                        <m:r>
                          <a:rPr lang="zh-CN" altLang="en-US" sz="2400" b="0" i="1" dirty="0" smtClean="0">
                            <a:latin typeface="Cambria Math" panose="02040503050406030204" pitchFamily="18" charset="0"/>
                            <a:ea typeface="+mn-ea"/>
                          </a:rPr>
                          <m:t>𝑅</m:t>
                        </m:r>
                      </m:e>
                      <m:sup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  <a:ea typeface="+mn-ea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zh-CN" altLang="en-US" sz="2400" b="0" dirty="0">
                    <a:ea typeface="+mn-ea"/>
                    <a:cs typeface="Times New Roman" panose="02020603050405020304" pitchFamily="18" charset="0"/>
                  </a:rPr>
                  <a:t>。</a:t>
                </a:r>
              </a:p>
              <a:p>
                <a:pPr algn="just"/>
                <a:r>
                  <a:rPr lang="zh-CN" altLang="en-US" sz="2400" b="0" dirty="0">
                    <a:ea typeface="+mn-ea"/>
                    <a:cs typeface="Times New Roman" panose="02020603050405020304" pitchFamily="18" charset="0"/>
                  </a:rPr>
                  <a:t>6. </a:t>
                </a:r>
                <a14:m>
                  <m:oMath xmlns:m="http://schemas.openxmlformats.org/officeDocument/2006/math">
                    <m:r>
                      <a:rPr lang="zh-CN" altLang="en-US" sz="2400" b="0" i="1" dirty="0" smtClean="0">
                        <a:latin typeface="Cambria Math" panose="02040503050406030204" pitchFamily="18" charset="0"/>
                        <a:ea typeface="+mn-ea"/>
                      </a:rPr>
                      <m:t>𝐴𝑥</m:t>
                    </m:r>
                    <m:r>
                      <a:rPr lang="zh-CN" altLang="en-US" sz="2400" b="0" i="1" dirty="0" smtClean="0">
                        <a:latin typeface="Cambria Math" panose="02040503050406030204" pitchFamily="18" charset="0"/>
                        <a:ea typeface="+mn-ea"/>
                      </a:rPr>
                      <m:t>=</m:t>
                    </m:r>
                    <m:r>
                      <a:rPr lang="zh-CN" altLang="en-US" sz="2400" b="0" i="1" dirty="0" smtClean="0">
                        <a:latin typeface="Cambria Math" panose="02040503050406030204" pitchFamily="18" charset="0"/>
                        <a:ea typeface="+mn-ea"/>
                      </a:rPr>
                      <m:t>𝑏</m:t>
                    </m:r>
                  </m:oMath>
                </a14:m>
                <a:r>
                  <a:rPr lang="zh-CN" altLang="en-US" sz="2400" b="0" dirty="0">
                    <a:ea typeface="+mn-ea"/>
                    <a:cs typeface="Times New Roman" panose="02020603050405020304" pitchFamily="18" charset="0"/>
                  </a:rPr>
                  <a:t> 对于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dirty="0">
                            <a:latin typeface="Cambria Math" panose="02040503050406030204" pitchFamily="18" charset="0"/>
                            <a:ea typeface="+mn-ea"/>
                          </a:rPr>
                        </m:ctrlPr>
                      </m:sSupPr>
                      <m:e>
                        <m:r>
                          <a:rPr lang="zh-CN" altLang="en-US" sz="2400" b="0" i="1" dirty="0">
                            <a:latin typeface="Cambria Math" panose="02040503050406030204" pitchFamily="18" charset="0"/>
                            <a:ea typeface="+mn-ea"/>
                          </a:rPr>
                          <m:t>𝑅</m:t>
                        </m:r>
                      </m:e>
                      <m:sup>
                        <m:r>
                          <a:rPr lang="en-US" altLang="zh-CN" sz="2400" b="0" i="1" dirty="0">
                            <a:latin typeface="Cambria Math" panose="02040503050406030204" pitchFamily="18" charset="0"/>
                            <a:ea typeface="+mn-ea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zh-CN" altLang="en-US" sz="2400" b="0" dirty="0">
                    <a:ea typeface="+mn-ea"/>
                    <a:cs typeface="Times New Roman" panose="02020603050405020304" pitchFamily="18" charset="0"/>
                  </a:rPr>
                  <a:t>中的每个</a:t>
                </a:r>
                <a14:m>
                  <m:oMath xmlns:m="http://schemas.openxmlformats.org/officeDocument/2006/math">
                    <m:r>
                      <a:rPr lang="zh-CN" altLang="en-US" sz="2400" b="0" i="1" dirty="0" smtClean="0">
                        <a:latin typeface="Cambria Math" panose="02040503050406030204" pitchFamily="18" charset="0"/>
                        <a:ea typeface="+mn-ea"/>
                      </a:rPr>
                      <m:t>𝑏</m:t>
                    </m:r>
                  </m:oMath>
                </a14:m>
                <a:r>
                  <a:rPr lang="zh-CN" altLang="en-US" sz="2400" b="0" dirty="0">
                    <a:ea typeface="+mn-ea"/>
                    <a:cs typeface="Times New Roman" panose="02020603050405020304" pitchFamily="18" charset="0"/>
                  </a:rPr>
                  <a:t>都有唯一的解。</a:t>
                </a:r>
              </a:p>
              <a:p>
                <a:pPr algn="just"/>
                <a:r>
                  <a:rPr lang="zh-CN" altLang="en-US" sz="2400" b="0" dirty="0">
                    <a:ea typeface="+mn-ea"/>
                    <a:cs typeface="Times New Roman" panose="02020603050405020304" pitchFamily="18" charset="0"/>
                  </a:rPr>
                  <a:t>7. </a:t>
                </a:r>
                <a14:m>
                  <m:oMath xmlns:m="http://schemas.openxmlformats.org/officeDocument/2006/math">
                    <m:r>
                      <a:rPr lang="zh-CN" altLang="en-US" sz="2400" b="0" i="1" dirty="0" smtClean="0">
                        <a:latin typeface="Cambria Math" panose="02040503050406030204" pitchFamily="18" charset="0"/>
                        <a:ea typeface="+mn-ea"/>
                      </a:rPr>
                      <m:t>𝑇</m:t>
                    </m:r>
                  </m:oMath>
                </a14:m>
                <a:r>
                  <a:rPr lang="zh-CN" altLang="en-US" sz="2400" b="0" dirty="0">
                    <a:ea typeface="+mn-ea"/>
                    <a:cs typeface="Times New Roman" panose="02020603050405020304" pitchFamily="18" charset="0"/>
                  </a:rPr>
                  <a:t>是可逆的。</a:t>
                </a:r>
              </a:p>
              <a:p>
                <a:pPr algn="just"/>
                <a:r>
                  <a:rPr lang="zh-CN" altLang="en-US" sz="2400" b="0" dirty="0">
                    <a:ea typeface="+mn-ea"/>
                    <a:cs typeface="Times New Roman" panose="02020603050405020304" pitchFamily="18" charset="0"/>
                  </a:rPr>
                  <a:t>8. </a:t>
                </a:r>
                <a14:m>
                  <m:oMath xmlns:m="http://schemas.openxmlformats.org/officeDocument/2006/math">
                    <m:r>
                      <a:rPr lang="zh-CN" altLang="en-US" sz="2400" b="0" i="1" dirty="0" smtClean="0"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𝑇</m:t>
                    </m:r>
                  </m:oMath>
                </a14:m>
                <a:r>
                  <a:rPr lang="zh-CN" altLang="en-US" sz="2400" b="0" dirty="0">
                    <a:ea typeface="+mn-ea"/>
                    <a:cs typeface="Times New Roman" panose="02020603050405020304" pitchFamily="18" charset="0"/>
                  </a:rPr>
                  <a:t>是单射的。</a:t>
                </a:r>
              </a:p>
              <a:p>
                <a:pPr algn="just"/>
                <a:r>
                  <a:rPr lang="zh-CN" altLang="en-US" sz="2400" b="0" dirty="0">
                    <a:ea typeface="+mn-ea"/>
                    <a:cs typeface="Times New Roman" panose="02020603050405020304" pitchFamily="18" charset="0"/>
                  </a:rPr>
                  <a:t>9. </a:t>
                </a:r>
                <a14:m>
                  <m:oMath xmlns:m="http://schemas.openxmlformats.org/officeDocument/2006/math">
                    <m:r>
                      <a:rPr lang="zh-CN" altLang="en-US" sz="2400" b="0" i="1" dirty="0" smtClean="0">
                        <a:latin typeface="Cambria Math" panose="02040503050406030204" pitchFamily="18" charset="0"/>
                        <a:ea typeface="+mn-ea"/>
                      </a:rPr>
                      <m:t>𝑇</m:t>
                    </m:r>
                  </m:oMath>
                </a14:m>
                <a:r>
                  <a:rPr lang="zh-CN" altLang="en-US" sz="2400" b="0" dirty="0">
                    <a:ea typeface="+mn-ea"/>
                    <a:cs typeface="Times New Roman" panose="02020603050405020304" pitchFamily="18" charset="0"/>
                  </a:rPr>
                  <a:t>是满射。</a:t>
                </a:r>
              </a:p>
            </p:txBody>
          </p:sp>
        </mc:Choice>
        <mc:Fallback xmlns=""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2323976"/>
                <a:ext cx="6539926" cy="3415030"/>
              </a:xfrm>
              <a:prstGeom prst="rect">
                <a:avLst/>
              </a:prstGeom>
              <a:blipFill rotWithShape="1">
                <a:blip r:embed="rId3"/>
                <a:stretch>
                  <a:fillRect l="-1" t="-15" r="2" b="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可逆矩阵定理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285736" y="1244600"/>
                <a:ext cx="8572528" cy="41541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zh-CN" altLang="en-US" sz="2400" dirty="0"/>
                  <a:t>可逆性的其他条件</a:t>
                </a:r>
                <a:r>
                  <a:rPr lang="en-US" altLang="zh-CN" sz="2400" dirty="0"/>
                  <a:t>.</a:t>
                </a:r>
                <a:r>
                  <a:rPr lang="zh-CN" altLang="en-US" sz="2400" dirty="0"/>
                  <a:t> </a:t>
                </a:r>
                <a:r>
                  <a:rPr lang="zh-CN" altLang="en-US" sz="2400" b="0" dirty="0"/>
                  <a:t>下列条件也等价于方阵</a:t>
                </a:r>
                <a14:m>
                  <m:oMath xmlns:m="http://schemas.openxmlformats.org/officeDocument/2006/math">
                    <m:r>
                      <a:rPr lang="zh-CN" altLang="en-US" sz="2400" b="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en-US" sz="2400" b="0" dirty="0"/>
                  <a:t>的可逆性。它们都是可逆矩阵定理中条件的简单重述。</a:t>
                </a:r>
                <a:endParaRPr lang="en-US" altLang="zh-CN" sz="2400" b="0" dirty="0"/>
              </a:p>
              <a:p>
                <a:pPr algn="just"/>
                <a:endParaRPr lang="zh-CN" altLang="en-US" sz="2400" b="0" dirty="0"/>
              </a:p>
              <a:p>
                <a:pPr indent="457200" algn="just"/>
                <a:r>
                  <a:rPr lang="zh-CN" altLang="en-US" sz="2400" b="0" dirty="0"/>
                  <a:t>1. </a:t>
                </a:r>
                <a14:m>
                  <m:oMath xmlns:m="http://schemas.openxmlformats.org/officeDocument/2006/math">
                    <m:r>
                      <a:rPr lang="zh-CN" altLang="en-US" sz="2400" b="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en-US" sz="2400" b="0" dirty="0"/>
                  <a:t>的最简行阶梯形式是单位矩阵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b="0" i="1" dirty="0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zh-CN" altLang="en-US" sz="2400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CN" altLang="en-US" sz="2400" b="0" dirty="0"/>
                  <a:t>。</a:t>
                </a:r>
              </a:p>
              <a:p>
                <a:pPr indent="457200" algn="just"/>
                <a:r>
                  <a:rPr lang="zh-CN" altLang="en-US" sz="2400" b="0" dirty="0"/>
                  <a:t>2. </a:t>
                </a:r>
                <a14:m>
                  <m:oMath xmlns:m="http://schemas.openxmlformats.org/officeDocument/2006/math">
                    <m:r>
                      <a:rPr lang="zh-CN" altLang="en-US" sz="2400" b="0" i="1" dirty="0" smtClean="0">
                        <a:latin typeface="Cambria Math" panose="02040503050406030204" pitchFamily="18" charset="0"/>
                      </a:rPr>
                      <m:t>𝐴𝑥</m:t>
                    </m:r>
                    <m:r>
                      <a:rPr lang="zh-CN" altLang="en-US" sz="2400" b="0" i="1" dirty="0" smtClean="0">
                        <a:latin typeface="Cambria Math" panose="02040503050406030204" pitchFamily="18" charset="0"/>
                      </a:rPr>
                      <m:t>=0 </m:t>
                    </m:r>
                  </m:oMath>
                </a14:m>
                <a:r>
                  <a:rPr lang="zh-CN" altLang="en-US" sz="2400" b="0" dirty="0"/>
                  <a:t>除了平凡解之外没有其他解。</a:t>
                </a:r>
              </a:p>
              <a:p>
                <a:pPr indent="457200" algn="just"/>
                <a:r>
                  <a:rPr lang="zh-CN" altLang="en-US" sz="2400" b="0" dirty="0"/>
                  <a:t>3.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dirty="0" smtClean="0">
                        <a:latin typeface="Cambria Math" panose="02040503050406030204" pitchFamily="18" charset="0"/>
                      </a:rPr>
                      <m:t>nullity</m:t>
                    </m:r>
                    <m:r>
                      <a:rPr lang="en-US" altLang="zh-CN" sz="2400" b="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sz="2400" b="0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zh-CN" altLang="en-US" sz="2400" b="0" i="1" dirty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zh-CN" altLang="en-US" sz="2400" b="0" dirty="0"/>
                  <a:t>。</a:t>
                </a:r>
              </a:p>
              <a:p>
                <a:pPr indent="457200" algn="just"/>
                <a:r>
                  <a:rPr lang="zh-CN" altLang="en-US" sz="2400" b="0" dirty="0"/>
                  <a:t>4. </a:t>
                </a:r>
                <a14:m>
                  <m:oMath xmlns:m="http://schemas.openxmlformats.org/officeDocument/2006/math">
                    <m:r>
                      <a:rPr lang="zh-CN" altLang="en-US" sz="2400" b="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en-US" sz="2400" b="0" dirty="0"/>
                  <a:t> 的列构成了空间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400" b="0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zh-CN" altLang="en-US" sz="2400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zh-CN" altLang="en-US" sz="2400" b="0" dirty="0"/>
                  <a:t>的基。</a:t>
                </a:r>
              </a:p>
              <a:p>
                <a:pPr indent="457200" algn="just"/>
                <a:r>
                  <a:rPr lang="zh-CN" altLang="en-US" sz="2400" b="0" dirty="0"/>
                  <a:t>5. </a:t>
                </a:r>
                <a14:m>
                  <m:oMath xmlns:m="http://schemas.openxmlformats.org/officeDocument/2006/math">
                    <m:r>
                      <a:rPr lang="zh-CN" altLang="en-US" sz="2400" b="0" i="1" dirty="0" smtClean="0">
                        <a:latin typeface="Cambria Math" panose="02040503050406030204" pitchFamily="18" charset="0"/>
                      </a:rPr>
                      <m:t>𝐴𝑥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zh-CN" altLang="en-US" sz="2400" b="0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zh-CN" altLang="en-US" sz="2400" b="0" dirty="0"/>
                  <a:t> 对于任意</a:t>
                </a:r>
                <a14:m>
                  <m:oMath xmlns:m="http://schemas.openxmlformats.org/officeDocument/2006/math">
                    <m:r>
                      <a:rPr lang="zh-CN" altLang="en-US" sz="2400" b="0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400" b="0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zh-CN" altLang="en-US" sz="2400" b="0" dirty="0"/>
                  <a:t>都是一致的。</a:t>
                </a:r>
              </a:p>
              <a:p>
                <a:pPr indent="457200" algn="just"/>
                <a:r>
                  <a:rPr lang="zh-CN" altLang="en-US" sz="2400" b="0" dirty="0"/>
                  <a:t>6.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dirty="0" smtClean="0">
                        <a:latin typeface="Cambria Math" panose="02040503050406030204" pitchFamily="18" charset="0"/>
                      </a:rPr>
                      <m:t>Col</m:t>
                    </m:r>
                    <m:r>
                      <a:rPr lang="zh-CN" altLang="en-US" sz="2400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sz="2400" b="0" i="1" dirty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zh-CN" altLang="en-US" sz="2400" b="0" i="1" dirty="0">
                        <a:latin typeface="Cambria Math" panose="02040503050406030204" pitchFamily="18" charset="0"/>
                      </a:rPr>
                      <m:t>)=</m:t>
                    </m:r>
                    <m:sSup>
                      <m:sSup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400" b="0" i="1" dirty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zh-CN" altLang="en-US" sz="2400" b="0" dirty="0"/>
                  <a:t>。</a:t>
                </a:r>
              </a:p>
              <a:p>
                <a:pPr indent="457200" algn="just"/>
                <a:r>
                  <a:rPr lang="zh-CN" altLang="en-US" sz="2400" b="0" dirty="0"/>
                  <a:t>7.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dim</m:t>
                    </m:r>
                    <m:r>
                      <a:rPr lang="zh-CN" altLang="en-US" sz="2400" b="0" i="1" dirty="0" smtClean="0">
                        <a:latin typeface="Cambria Math" panose="02040503050406030204" pitchFamily="18" charset="0"/>
                      </a:rPr>
                      <m:t>⁡</m:t>
                    </m:r>
                    <m:r>
                      <m:rPr>
                        <m:sty m:val="p"/>
                      </m:rPr>
                      <a:rPr lang="zh-CN" altLang="en-US" sz="2400" b="0" i="0" dirty="0">
                        <a:latin typeface="Cambria Math" panose="02040503050406030204" pitchFamily="18" charset="0"/>
                      </a:rPr>
                      <m:t>Col</m:t>
                    </m:r>
                    <m:r>
                      <a:rPr lang="zh-CN" altLang="en-US" sz="2400" b="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sz="2400" b="0" i="1" dirty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zh-CN" altLang="en-US" sz="2400" b="0" i="1" dirty="0">
                        <a:latin typeface="Cambria Math" panose="02040503050406030204" pitchFamily="18" charset="0"/>
                      </a:rPr>
                      <m:t>) = </m:t>
                    </m:r>
                    <m:r>
                      <a:rPr lang="zh-CN" altLang="en-US" sz="2400" b="0" i="1" dirty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sz="2400" b="0" dirty="0"/>
                  <a:t>。</a:t>
                </a:r>
              </a:p>
              <a:p>
                <a:pPr indent="457200" algn="just"/>
                <a:r>
                  <a:rPr lang="zh-CN" altLang="en-US" sz="2400" b="0" dirty="0"/>
                  <a:t>8.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smtClean="0">
                        <a:latin typeface="Cambria Math" panose="02040503050406030204" pitchFamily="18" charset="0"/>
                      </a:rPr>
                      <m:t>rank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sz="2400" b="0" dirty="0"/>
                  <a:t>。</a:t>
                </a:r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736" y="1244600"/>
                <a:ext cx="8572528" cy="4154170"/>
              </a:xfrm>
              <a:prstGeom prst="rect">
                <a:avLst/>
              </a:prstGeom>
              <a:blipFill rotWithShape="1">
                <a:blip r:embed="rId2"/>
                <a:stretch>
                  <a:fillRect l="-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矩阵可逆性质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714472" y="1434796"/>
                <a:ext cx="7992888" cy="12160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zh-CN" altLang="en-US" sz="2400" dirty="0">
                    <a:ea typeface="+mn-ea"/>
                    <a:cs typeface="Times New Roman" panose="02020603050405020304" pitchFamily="18" charset="0"/>
                  </a:rPr>
                  <a:t>推论（左逆或右逆充分性）</a:t>
                </a:r>
                <a:r>
                  <a:rPr lang="en-US" altLang="zh-CN" sz="2400" dirty="0">
                    <a:ea typeface="+mn-ea"/>
                    <a:cs typeface="Times New Roman" panose="02020603050405020304" pitchFamily="18" charset="0"/>
                  </a:rPr>
                  <a:t>.</a:t>
                </a:r>
                <a:r>
                  <a:rPr lang="zh-CN" altLang="en-US" sz="2400" dirty="0"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lang="zh-CN" altLang="en-US" sz="2400" b="0" dirty="0">
                    <a:ea typeface="+mn-ea"/>
                    <a:cs typeface="Times New Roman" panose="02020603050405020304" pitchFamily="18" charset="0"/>
                  </a:rPr>
                  <a:t>设</a:t>
                </a:r>
                <a14:m>
                  <m:oMath xmlns:m="http://schemas.openxmlformats.org/officeDocument/2006/math">
                    <m:r>
                      <a:rPr lang="zh-CN" altLang="en-US" sz="2400" b="0" i="1" dirty="0" smtClean="0">
                        <a:latin typeface="Cambria Math" panose="02040503050406030204" pitchFamily="18" charset="0"/>
                        <a:ea typeface="+mn-ea"/>
                      </a:rPr>
                      <m:t>𝐴</m:t>
                    </m:r>
                  </m:oMath>
                </a14:m>
                <a:r>
                  <a:rPr lang="zh-CN" altLang="en-US" sz="2400" b="0" dirty="0">
                    <a:ea typeface="+mn-ea"/>
                    <a:cs typeface="Times New Roman" panose="02020603050405020304" pitchFamily="18" charset="0"/>
                  </a:rPr>
                  <a:t>为</a:t>
                </a:r>
                <a14:m>
                  <m:oMath xmlns:m="http://schemas.openxmlformats.org/officeDocument/2006/math">
                    <m:r>
                      <a:rPr lang="zh-CN" altLang="en-US" sz="2400" b="0" i="1" dirty="0" smtClean="0">
                        <a:latin typeface="Cambria Math" panose="02040503050406030204" pitchFamily="18" charset="0"/>
                        <a:ea typeface="+mn-ea"/>
                      </a:rPr>
                      <m:t>𝑛</m:t>
                    </m:r>
                    <m:r>
                      <a:rPr lang="zh-CN" altLang="en-US" sz="2400" b="0" i="1" dirty="0" smtClean="0">
                        <a:latin typeface="Cambria Math" panose="02040503050406030204" pitchFamily="18" charset="0"/>
                        <a:ea typeface="+mn-ea"/>
                      </a:rPr>
                      <m:t>×</m:t>
                    </m:r>
                    <m:r>
                      <a:rPr lang="zh-CN" altLang="en-US" sz="2400" b="0" i="1" dirty="0" smtClean="0">
                        <a:latin typeface="Cambria Math" panose="02040503050406030204" pitchFamily="18" charset="0"/>
                        <a:ea typeface="+mn-ea"/>
                      </a:rPr>
                      <m:t>𝑛</m:t>
                    </m:r>
                  </m:oMath>
                </a14:m>
                <a:r>
                  <a:rPr lang="zh-CN" altLang="en-US" sz="2400" b="0" dirty="0">
                    <a:ea typeface="+mn-ea"/>
                    <a:cs typeface="Times New Roman" panose="02020603050405020304" pitchFamily="18" charset="0"/>
                  </a:rPr>
                  <a:t>矩阵，假设存在一个</a:t>
                </a:r>
                <a14:m>
                  <m:oMath xmlns:m="http://schemas.openxmlformats.org/officeDocument/2006/math">
                    <m:r>
                      <a:rPr lang="zh-CN" altLang="en-US" sz="2400" b="0" i="1" dirty="0" smtClean="0">
                        <a:latin typeface="Cambria Math" panose="02040503050406030204" pitchFamily="18" charset="0"/>
                        <a:ea typeface="+mn-ea"/>
                      </a:rPr>
                      <m:t>𝑛</m:t>
                    </m:r>
                    <m:r>
                      <a:rPr lang="zh-CN" altLang="en-US" sz="2400" b="0" i="1" dirty="0" smtClean="0">
                        <a:latin typeface="Cambria Math" panose="02040503050406030204" pitchFamily="18" charset="0"/>
                        <a:ea typeface="+mn-ea"/>
                      </a:rPr>
                      <m:t>×</m:t>
                    </m:r>
                    <m:r>
                      <a:rPr lang="zh-CN" altLang="en-US" sz="2400" b="0" i="1" dirty="0" smtClean="0">
                        <a:latin typeface="Cambria Math" panose="02040503050406030204" pitchFamily="18" charset="0"/>
                        <a:ea typeface="+mn-ea"/>
                      </a:rPr>
                      <m:t>𝑛</m:t>
                    </m:r>
                  </m:oMath>
                </a14:m>
                <a:r>
                  <a:rPr lang="zh-CN" altLang="en-US" sz="2400" b="0" dirty="0">
                    <a:ea typeface="+mn-ea"/>
                    <a:cs typeface="Times New Roman" panose="02020603050405020304" pitchFamily="18" charset="0"/>
                  </a:rPr>
                  <a:t>矩阵</a:t>
                </a:r>
                <a14:m>
                  <m:oMath xmlns:m="http://schemas.openxmlformats.org/officeDocument/2006/math">
                    <m:r>
                      <a:rPr lang="zh-CN" altLang="en-US" sz="2400" b="0" i="1" dirty="0" smtClean="0">
                        <a:latin typeface="Cambria Math" panose="02040503050406030204" pitchFamily="18" charset="0"/>
                        <a:ea typeface="+mn-ea"/>
                      </a:rPr>
                      <m:t>𝐵</m:t>
                    </m:r>
                  </m:oMath>
                </a14:m>
                <a:r>
                  <a:rPr lang="zh-CN" altLang="en-US" sz="2400" b="0" dirty="0">
                    <a:ea typeface="+mn-ea"/>
                    <a:cs typeface="Times New Roman" panose="02020603050405020304" pitchFamily="18" charset="0"/>
                  </a:rPr>
                  <a:t>，使得</a:t>
                </a:r>
                <a14:m>
                  <m:oMath xmlns:m="http://schemas.openxmlformats.org/officeDocument/2006/math">
                    <m:r>
                      <a:rPr lang="zh-CN" altLang="en-US" sz="2400" b="0" i="1" dirty="0" smtClean="0">
                        <a:latin typeface="Cambria Math" panose="02040503050406030204" pitchFamily="18" charset="0"/>
                        <a:ea typeface="+mn-ea"/>
                      </a:rPr>
                      <m:t>𝐴𝐵</m:t>
                    </m:r>
                    <m:r>
                      <a:rPr lang="zh-CN" altLang="en-US" sz="2400" b="0" i="1" dirty="0" smtClean="0">
                        <a:latin typeface="Cambria Math" panose="02040503050406030204" pitchFamily="18" charset="0"/>
                        <a:ea typeface="+mn-ea"/>
                      </a:rPr>
                      <m:t>=</m:t>
                    </m:r>
                    <m:sSub>
                      <m:sSub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zh-CN" altLang="en-US" sz="2400" b="0" i="1" dirty="0" smtClean="0">
                            <a:latin typeface="Cambria Math" panose="02040503050406030204" pitchFamily="18" charset="0"/>
                            <a:ea typeface="+mn-ea"/>
                          </a:rPr>
                          <m:t>𝐼</m:t>
                        </m:r>
                      </m:e>
                      <m:sub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  <a:ea typeface="+mn-ea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CN" altLang="en-US" sz="2400" b="0" dirty="0">
                    <a:ea typeface="+mn-ea"/>
                    <a:cs typeface="Times New Roman" panose="02020603050405020304" pitchFamily="18" charset="0"/>
                  </a:rPr>
                  <a:t>或</a:t>
                </a:r>
                <a14:m>
                  <m:oMath xmlns:m="http://schemas.openxmlformats.org/officeDocument/2006/math">
                    <m:r>
                      <a:rPr lang="zh-CN" altLang="en-US" sz="2400" b="0" i="1" dirty="0" smtClean="0">
                        <a:latin typeface="Cambria Math" panose="02040503050406030204" pitchFamily="18" charset="0"/>
                        <a:ea typeface="+mn-ea"/>
                      </a:rPr>
                      <m:t>𝐵𝐴</m:t>
                    </m:r>
                    <m:r>
                      <a:rPr lang="zh-CN" altLang="en-US" sz="2400" b="0" i="1" dirty="0" smtClean="0">
                        <a:latin typeface="Cambria Math" panose="02040503050406030204" pitchFamily="18" charset="0"/>
                        <a:ea typeface="+mn-ea"/>
                      </a:rPr>
                      <m:t>=</m:t>
                    </m:r>
                    <m:sSub>
                      <m:sSub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zh-CN" altLang="en-US" sz="2400" b="0" i="1" dirty="0" smtClean="0">
                            <a:latin typeface="Cambria Math" panose="02040503050406030204" pitchFamily="18" charset="0"/>
                            <a:ea typeface="+mn-ea"/>
                          </a:rPr>
                          <m:t>𝐼</m:t>
                        </m:r>
                      </m:e>
                      <m:sub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  <a:ea typeface="+mn-ea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CN" altLang="en-US" sz="2400" b="0" dirty="0">
                    <a:ea typeface="+mn-ea"/>
                    <a:cs typeface="Times New Roman" panose="02020603050405020304" pitchFamily="18" charset="0"/>
                  </a:rPr>
                  <a:t>。则</a:t>
                </a:r>
                <a14:m>
                  <m:oMath xmlns:m="http://schemas.openxmlformats.org/officeDocument/2006/math">
                    <m:r>
                      <a:rPr lang="zh-CN" altLang="en-US" sz="2400" b="0" i="1" dirty="0" smtClean="0"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𝐴</m:t>
                    </m:r>
                  </m:oMath>
                </a14:m>
                <a:r>
                  <a:rPr lang="zh-CN" altLang="en-US" sz="2400" b="0" dirty="0">
                    <a:ea typeface="+mn-ea"/>
                    <a:cs typeface="Times New Roman" panose="02020603050405020304" pitchFamily="18" charset="0"/>
                  </a:rPr>
                  <a:t>是可逆的，且</a:t>
                </a:r>
                <a14:m>
                  <m:oMath xmlns:m="http://schemas.openxmlformats.org/officeDocument/2006/math">
                    <m:r>
                      <a:rPr lang="zh-CN" altLang="en-US" sz="2400" b="0" i="1" dirty="0" smtClean="0">
                        <a:latin typeface="Cambria Math" panose="02040503050406030204" pitchFamily="18" charset="0"/>
                        <a:ea typeface="+mn-ea"/>
                      </a:rPr>
                      <m:t>𝐵</m:t>
                    </m:r>
                    <m:r>
                      <a:rPr lang="zh-CN" altLang="en-US" sz="2400" b="0" i="1" dirty="0" smtClean="0">
                        <a:latin typeface="Cambria Math" panose="02040503050406030204" pitchFamily="18" charset="0"/>
                        <a:ea typeface="+mn-ea"/>
                      </a:rPr>
                      <m:t>= </m:t>
                    </m:r>
                    <m:sSup>
                      <m:sSup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  <a:ea typeface="+mn-ea"/>
                            <a:cs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  <a:ea typeface="+mn-ea"/>
                            <a:cs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  <a:ea typeface="+mn-ea"/>
                            <a:cs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zh-CN" altLang="en-US" sz="2400" b="0" dirty="0">
                    <a:ea typeface="+mn-ea"/>
                    <a:cs typeface="Times New Roman" panose="02020603050405020304" pitchFamily="18" charset="0"/>
                  </a:rPr>
                  <a:t>。</a:t>
                </a:r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472" y="1434796"/>
                <a:ext cx="7992888" cy="1216025"/>
              </a:xfrm>
              <a:prstGeom prst="rect">
                <a:avLst/>
              </a:prstGeom>
              <a:blipFill rotWithShape="1">
                <a:blip r:embed="rId2"/>
                <a:stretch>
                  <a:fillRect l="-1" t="-27" r="3" b="2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练习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585312" y="1412776"/>
                <a:ext cx="7999800" cy="21736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dirty="0">
                    <a:ea typeface="+mn-ea"/>
                    <a:cs typeface="Times New Roman" panose="02020603050405020304" pitchFamily="18" charset="0"/>
                  </a:rPr>
                  <a:t>例</a:t>
                </a:r>
                <a:r>
                  <a:rPr lang="en-US" altLang="zh-CN" sz="2400" dirty="0">
                    <a:ea typeface="+mn-ea"/>
                    <a:cs typeface="Times New Roman" panose="02020603050405020304" pitchFamily="18" charset="0"/>
                  </a:rPr>
                  <a:t>. </a:t>
                </a:r>
                <a:r>
                  <a:rPr lang="zh-CN" altLang="en-US" sz="2400" b="0" dirty="0">
                    <a:ea typeface="+mn-ea"/>
                    <a:cs typeface="Times New Roman" panose="02020603050405020304" pitchFamily="18" charset="0"/>
                  </a:rPr>
                  <a:t>这个矩阵可逆吗：</a:t>
                </a:r>
                <a:endParaRPr lang="en-US" altLang="zh-CN" sz="2400" b="0" dirty="0">
                  <a:ea typeface="+mn-ea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+mn-ea"/>
                        </a:rPr>
                        <m:t>𝐴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+mn-ea"/>
                        </a:rPr>
                        <m:t>=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+mn-ea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7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−2</m:t>
                                </m:r>
                              </m:e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−4</m:t>
                                </m:r>
                              </m:e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zh-CN" sz="2400" b="0" dirty="0">
                  <a:ea typeface="+mn-ea"/>
                  <a:cs typeface="Times New Roman" panose="02020603050405020304" pitchFamily="18" charset="0"/>
                </a:endParaRPr>
              </a:p>
              <a:p>
                <a:pPr algn="just"/>
                <a:r>
                  <a:rPr lang="zh-CN" altLang="en-US" sz="2400" dirty="0">
                    <a:ea typeface="+mn-ea"/>
                    <a:cs typeface="Times New Roman" panose="02020603050405020304" pitchFamily="18" charset="0"/>
                  </a:rPr>
                  <a:t>解</a:t>
                </a:r>
                <a:r>
                  <a:rPr lang="en-US" altLang="zh-CN" sz="2400" dirty="0">
                    <a:ea typeface="+mn-ea"/>
                    <a:cs typeface="Times New Roman" panose="02020603050405020304" pitchFamily="18" charset="0"/>
                  </a:rPr>
                  <a:t>: </a:t>
                </a:r>
                <a:r>
                  <a:rPr lang="zh-CN" altLang="en-US" sz="2400" b="0" dirty="0">
                    <a:ea typeface="+mn-ea"/>
                    <a:cs typeface="Times New Roman" panose="02020603050405020304" pitchFamily="18" charset="0"/>
                  </a:rPr>
                  <a:t>第二列是第一列的倍数。两列线性相关，所以</a:t>
                </a:r>
                <a14:m>
                  <m:oMath xmlns:m="http://schemas.openxmlformats.org/officeDocument/2006/math">
                    <m:r>
                      <a:rPr lang="zh-CN" altLang="en-US" sz="2400" b="0" i="1" dirty="0" smtClean="0">
                        <a:latin typeface="Cambria Math" panose="02040503050406030204" pitchFamily="18" charset="0"/>
                        <a:ea typeface="+mn-ea"/>
                      </a:rPr>
                      <m:t>𝐴</m:t>
                    </m:r>
                  </m:oMath>
                </a14:m>
                <a:r>
                  <a:rPr lang="zh-CN" altLang="en-US" sz="2400" b="0" dirty="0">
                    <a:ea typeface="+mn-ea"/>
                    <a:cs typeface="Times New Roman" panose="02020603050405020304" pitchFamily="18" charset="0"/>
                  </a:rPr>
                  <a:t>不满足可逆矩阵定理的条件。因此，</a:t>
                </a:r>
                <a14:m>
                  <m:oMath xmlns:m="http://schemas.openxmlformats.org/officeDocument/2006/math">
                    <m:r>
                      <a:rPr lang="zh-CN" altLang="en-US" sz="2400" b="0" i="1" dirty="0" smtClean="0">
                        <a:latin typeface="Cambria Math" panose="02040503050406030204" pitchFamily="18" charset="0"/>
                        <a:ea typeface="+mn-ea"/>
                      </a:rPr>
                      <m:t>𝐴</m:t>
                    </m:r>
                  </m:oMath>
                </a14:m>
                <a:r>
                  <a:rPr lang="zh-CN" altLang="en-US" sz="2400" b="0" dirty="0">
                    <a:ea typeface="+mn-ea"/>
                    <a:cs typeface="Times New Roman" panose="02020603050405020304" pitchFamily="18" charset="0"/>
                  </a:rPr>
                  <a:t>不可逆。</a:t>
                </a:r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312" y="1412776"/>
                <a:ext cx="7999800" cy="2173605"/>
              </a:xfrm>
              <a:prstGeom prst="rect">
                <a:avLst/>
              </a:prstGeom>
              <a:blipFill rotWithShape="1">
                <a:blip r:embed="rId2"/>
                <a:stretch>
                  <a:fillRect l="-6" t="-25" r="7" b="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练习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723656" y="1298224"/>
                <a:ext cx="7848872" cy="42627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zh-CN" altLang="en-US" sz="2400" dirty="0">
                    <a:ea typeface="+mn-ea"/>
                    <a:cs typeface="Times New Roman" panose="02020603050405020304" pitchFamily="18" charset="0"/>
                  </a:rPr>
                  <a:t>例</a:t>
                </a:r>
                <a:r>
                  <a:rPr lang="en-US" altLang="zh-CN" sz="2400" dirty="0">
                    <a:ea typeface="+mn-ea"/>
                    <a:cs typeface="Times New Roman" panose="02020603050405020304" pitchFamily="18" charset="0"/>
                  </a:rPr>
                  <a:t>.</a:t>
                </a:r>
                <a:r>
                  <a:rPr lang="zh-CN" altLang="en-US" sz="2400" dirty="0"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lang="zh-CN" altLang="en-US" sz="2400" b="0" dirty="0">
                    <a:ea typeface="+mn-ea"/>
                    <a:cs typeface="Times New Roman" panose="02020603050405020304" pitchFamily="18" charset="0"/>
                  </a:rPr>
                  <a:t>设</a:t>
                </a:r>
                <a14:m>
                  <m:oMath xmlns:m="http://schemas.openxmlformats.org/officeDocument/2006/math">
                    <m:r>
                      <a:rPr lang="zh-CN" altLang="en-US" sz="2400" b="0" i="1" dirty="0" smtClean="0">
                        <a:latin typeface="Cambria Math" panose="02040503050406030204" pitchFamily="18" charset="0"/>
                        <a:ea typeface="+mn-ea"/>
                      </a:rPr>
                      <m:t>𝐴</m:t>
                    </m:r>
                  </m:oMath>
                </a14:m>
                <a:r>
                  <a:rPr lang="zh-CN" altLang="en-US" sz="2400" b="0" dirty="0">
                    <a:ea typeface="+mn-ea"/>
                    <a:cs typeface="Times New Roman" panose="02020603050405020304" pitchFamily="18" charset="0"/>
                  </a:rPr>
                  <a:t>是一个3×3矩阵，并且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+mn-ea"/>
                        </a:rPr>
                        <m:t>𝐴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+mn-ea"/>
                                </a:rPr>
                              </m:ctrlPr>
                            </m:eqArr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+mn-ea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+mn-ea"/>
                                </a:rPr>
                                <m:t>7</m:t>
                              </m:r>
                            </m:e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+mn-ea"/>
                                </a:rPr>
                                <m:t>0</m:t>
                              </m:r>
                            </m:e>
                          </m:eqAr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+mn-ea"/>
                        </a:rPr>
                        <m:t>=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+mn-ea"/>
                        </a:rPr>
                        <m:t>𝐴</m:t>
                      </m:r>
                      <m:d>
                        <m:dPr>
                          <m:ctrlPr>
                            <a:rPr lang="en-US" altLang="zh-CN" sz="2400" b="0" i="1"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2400" b="0" i="1">
                                  <a:latin typeface="Cambria Math" panose="02040503050406030204" pitchFamily="18" charset="0"/>
                                  <a:ea typeface="+mn-ea"/>
                                </a:rPr>
                              </m:ctrlPr>
                            </m:eqArr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+mn-ea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+mn-ea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+mn-ea"/>
                                </a:rPr>
                                <m:t>−1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sz="2400" b="0" dirty="0">
                  <a:ea typeface="+mn-ea"/>
                  <a:cs typeface="Times New Roman" panose="02020603050405020304" pitchFamily="18" charset="0"/>
                </a:endParaRPr>
              </a:p>
              <a:p>
                <a:pPr algn="just"/>
                <a:r>
                  <a:rPr lang="zh-CN" altLang="en-US" sz="2400" b="0" dirty="0">
                    <a:ea typeface="+mn-ea"/>
                    <a:cs typeface="Times New Roman" panose="02020603050405020304" pitchFamily="18" charset="0"/>
                  </a:rPr>
                  <a:t>证明</a:t>
                </a:r>
                <a14:m>
                  <m:oMath xmlns:m="http://schemas.openxmlformats.org/officeDocument/2006/math">
                    <m:r>
                      <a:rPr lang="zh-CN" altLang="en-US" sz="2400" b="0" i="1" dirty="0" smtClean="0">
                        <a:latin typeface="Cambria Math" panose="02040503050406030204" pitchFamily="18" charset="0"/>
                        <a:ea typeface="+mn-ea"/>
                      </a:rPr>
                      <m:t>𝐴</m:t>
                    </m:r>
                  </m:oMath>
                </a14:m>
                <a:r>
                  <a:rPr lang="zh-CN" altLang="en-US" sz="2400" b="0" dirty="0">
                    <a:ea typeface="+mn-ea"/>
                    <a:cs typeface="Times New Roman" panose="02020603050405020304" pitchFamily="18" charset="0"/>
                  </a:rPr>
                  <a:t>的秩最多为 2。</a:t>
                </a:r>
              </a:p>
              <a:p>
                <a:pPr algn="just"/>
                <a:r>
                  <a:rPr lang="zh-CN" altLang="en-US" sz="2400" dirty="0">
                    <a:ea typeface="+mn-ea"/>
                    <a:cs typeface="Times New Roman" panose="02020603050405020304" pitchFamily="18" charset="0"/>
                  </a:rPr>
                  <a:t>解：</a:t>
                </a:r>
                <a:r>
                  <a:rPr lang="zh-CN" altLang="en-US" sz="2400" b="0" dirty="0">
                    <a:ea typeface="+mn-ea"/>
                    <a:cs typeface="Times New Roman" panose="02020603050405020304" pitchFamily="18" charset="0"/>
                  </a:rPr>
                  <a:t>如果我们令</a:t>
                </a:r>
                <a:endParaRPr lang="en-US" altLang="zh-CN" sz="2400" b="0" dirty="0">
                  <a:ea typeface="+mn-ea"/>
                  <a:cs typeface="Times New Roman" panose="02020603050405020304" pitchFamily="18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+mn-ea"/>
                        </a:rPr>
                        <m:t>𝑏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+mn-ea"/>
                        </a:rPr>
                        <m:t>=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+mn-ea"/>
                        </a:rPr>
                        <m:t>𝐴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+mn-ea"/>
                                </a:rPr>
                              </m:ctrlPr>
                            </m:eqArr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+mn-ea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+mn-ea"/>
                                </a:rPr>
                                <m:t>7</m:t>
                              </m:r>
                            </m:e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+mn-ea"/>
                                </a:rPr>
                                <m:t>0</m:t>
                              </m:r>
                            </m:e>
                          </m:eqAr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+mn-ea"/>
                        </a:rPr>
                        <m:t>=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+mn-ea"/>
                        </a:rPr>
                        <m:t>𝐴</m:t>
                      </m:r>
                      <m:d>
                        <m:dPr>
                          <m:ctrlPr>
                            <a:rPr lang="en-US" altLang="zh-CN" sz="2400" b="0" i="1"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2400" b="0" i="1">
                                  <a:latin typeface="Cambria Math" panose="02040503050406030204" pitchFamily="18" charset="0"/>
                                  <a:ea typeface="+mn-ea"/>
                                </a:rPr>
                              </m:ctrlPr>
                            </m:eqArr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+mn-ea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+mn-ea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+mn-ea"/>
                                </a:rPr>
                                <m:t>−1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sz="2400" b="0" dirty="0">
                  <a:ea typeface="+mn-ea"/>
                  <a:cs typeface="Times New Roman" panose="02020603050405020304" pitchFamily="18" charset="0"/>
                </a:endParaRPr>
              </a:p>
              <a:p>
                <a:pPr algn="just"/>
                <a:r>
                  <a:rPr lang="zh-CN" altLang="en-US" sz="2400" b="0" dirty="0">
                    <a:ea typeface="+mn-ea"/>
                    <a:cs typeface="Times New Roman" panose="02020603050405020304" pitchFamily="18" charset="0"/>
                  </a:rPr>
                  <a:t>则</a:t>
                </a:r>
                <a14:m>
                  <m:oMath xmlns:m="http://schemas.openxmlformats.org/officeDocument/2006/math">
                    <m:r>
                      <a:rPr lang="zh-CN" altLang="en-US" sz="2400" b="0" i="1" dirty="0" smtClean="0"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𝐴𝑥</m:t>
                    </m:r>
                    <m:r>
                      <a:rPr lang="zh-CN" altLang="en-US" sz="2400" b="0" i="1" dirty="0" smtClean="0"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=</m:t>
                    </m:r>
                    <m:r>
                      <a:rPr lang="zh-CN" altLang="en-US" sz="2400" b="0" i="1" dirty="0" smtClean="0"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𝑏</m:t>
                    </m:r>
                  </m:oMath>
                </a14:m>
                <a:r>
                  <a:rPr lang="zh-CN" altLang="en-US" sz="2400" b="0" dirty="0">
                    <a:ea typeface="+mn-ea"/>
                    <a:cs typeface="Times New Roman" panose="02020603050405020304" pitchFamily="18" charset="0"/>
                  </a:rPr>
                  <a:t>有多个解，所以不满足可逆矩阵定理的条件。所以</a:t>
                </a:r>
                <a14:m>
                  <m:oMath xmlns:m="http://schemas.openxmlformats.org/officeDocument/2006/math">
                    <m:r>
                      <a:rPr lang="zh-CN" altLang="en-US" sz="2400" b="0" i="1" dirty="0" smtClean="0"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𝐴</m:t>
                    </m:r>
                  </m:oMath>
                </a14:m>
                <a:r>
                  <a:rPr lang="zh-CN" altLang="en-US" sz="2400" b="0" dirty="0">
                    <a:ea typeface="+mn-ea"/>
                    <a:cs typeface="Times New Roman" panose="02020603050405020304" pitchFamily="18" charset="0"/>
                  </a:rPr>
                  <a:t>的列不能形成</a:t>
                </a:r>
                <a14:m>
                  <m:oMath xmlns:m="http://schemas.openxmlformats.org/officeDocument/2006/math">
                    <m:r>
                      <a:rPr lang="zh-CN" altLang="en-US" sz="2400" b="0" i="1" dirty="0" smtClean="0">
                        <a:latin typeface="Cambria Math" panose="02040503050406030204" pitchFamily="18" charset="0"/>
                        <a:ea typeface="+mn-ea"/>
                      </a:rPr>
                      <m:t>𝑅</m:t>
                    </m:r>
                    <m:r>
                      <a:rPr lang="zh-CN" altLang="en-US" sz="2400" b="0" i="1" dirty="0">
                        <a:latin typeface="Cambria Math" panose="02040503050406030204" pitchFamily="18" charset="0"/>
                        <a:ea typeface="+mn-ea"/>
                      </a:rPr>
                      <m:t>³</m:t>
                    </m:r>
                  </m:oMath>
                </a14:m>
                <a:r>
                  <a:rPr lang="zh-CN" altLang="en-US" sz="2400" b="0" dirty="0">
                    <a:ea typeface="+mn-ea"/>
                    <a:cs typeface="Times New Roman" panose="02020603050405020304" pitchFamily="18" charset="0"/>
                  </a:rPr>
                  <a:t>。因此，列空间的维度严格小于 3，秩最多为 2。</a:t>
                </a:r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656" y="1298224"/>
                <a:ext cx="7848872" cy="4262755"/>
              </a:xfrm>
              <a:prstGeom prst="rect">
                <a:avLst/>
              </a:prstGeom>
              <a:blipFill rotWithShape="1">
                <a:blip r:embed="rId2"/>
                <a:stretch>
                  <a:fillRect l="-5" t="-7" b="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62100" y="2600908"/>
            <a:ext cx="6019800" cy="1656184"/>
          </a:xfrm>
        </p:spPr>
        <p:txBody>
          <a:bodyPr/>
          <a:lstStyle/>
          <a:p>
            <a:r>
              <a:rPr lang="en-US" altLang="zh-CN" dirty="0"/>
              <a:t>3.7</a:t>
            </a:r>
            <a:r>
              <a:rPr lang="zh-CN" altLang="en-US" dirty="0"/>
              <a:t>仿射变换与仿射空间</a:t>
            </a: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3.7 </a:t>
            </a:r>
            <a:r>
              <a:rPr lang="zh-CN" altLang="en-US" dirty="0"/>
              <a:t>仿射空间</a:t>
            </a:r>
            <a:r>
              <a:rPr lang="en-US" altLang="zh-CN" dirty="0"/>
              <a:t> (Affine</a:t>
            </a:r>
            <a:r>
              <a:rPr lang="zh-CN" altLang="en-US" dirty="0"/>
              <a:t> </a:t>
            </a:r>
            <a:r>
              <a:rPr lang="en-US" altLang="zh-CN" dirty="0"/>
              <a:t>Spaces)</a:t>
            </a:r>
            <a:endParaRPr lang="zh-CN" altLang="en-US" dirty="0"/>
          </a:p>
        </p:txBody>
      </p:sp>
      <p:sp>
        <p:nvSpPr>
          <p:cNvPr id="10" name="内容占位符 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5328592"/>
          </a:xfrm>
        </p:spPr>
        <p:txBody>
          <a:bodyPr/>
          <a:lstStyle/>
          <a:p>
            <a:pPr algn="just"/>
            <a:r>
              <a:rPr kumimoji="1" lang="zh-CN" altLang="en-US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接下来，我们将视线放到那些偏离原点的空间，即不是向量子空间的那些空间。更进一步，我们还会讨论这些很像线性空间的仿射空间的之间的映射。</a:t>
            </a:r>
            <a:endParaRPr kumimoji="1" lang="en-US" altLang="zh-CN" sz="24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algn="just"/>
            <a:endParaRPr kumimoji="1" lang="en-US" altLang="zh-CN" sz="24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algn="just"/>
            <a:r>
              <a:rPr kumimoji="1" lang="zh-CN" altLang="en-US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一些人也把仿射空间和映射称为线性空间和映射</a:t>
            </a:r>
            <a:endParaRPr kumimoji="1" lang="en-US" altLang="zh-CN" sz="24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00" dirty="0"/>
              <a:t>仿射子空间</a:t>
            </a:r>
            <a:r>
              <a:rPr lang="en-US" altLang="zh-CN" sz="3200" dirty="0"/>
              <a:t> (Affine</a:t>
            </a:r>
            <a:r>
              <a:rPr lang="zh-CN" altLang="en-US" sz="3200" dirty="0"/>
              <a:t> </a:t>
            </a:r>
            <a:r>
              <a:rPr lang="en-US" altLang="zh-CN" sz="3200" dirty="0"/>
              <a:t>Subspaces)</a:t>
            </a:r>
            <a:endParaRPr lang="zh-CN" alt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340768"/>
                <a:ext cx="8229600" cy="3456384"/>
              </a:xfrm>
            </p:spPr>
            <p:txBody>
              <a:bodyPr/>
              <a:lstStyle/>
              <a:p>
                <a:pPr algn="just"/>
                <a:r>
                  <a:rPr kumimoji="1" lang="zh-CN" altLang="en-US" sz="2400" b="1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定义（仿射子空间）</a:t>
                </a:r>
                <a:r>
                  <a:rPr kumimoji="1" lang="en-US" altLang="zh-CN" sz="2400" b="1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. </a:t>
                </a:r>
                <a:r>
                  <a:rPr kumimoji="1" lang="zh-CN" altLang="en-US" sz="24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设</a:t>
                </a:r>
                <a14:m>
                  <m:oMath xmlns:m="http://schemas.openxmlformats.org/officeDocument/2006/math">
                    <m:r>
                      <a:rPr kumimoji="1" lang="en-US" altLang="zh-CN" sz="2400" b="0" i="1" smtClean="0">
                        <a:latin typeface="Cambria Math" panose="02040503050406030204" pitchFamily="18" charset="0"/>
                        <a:ea typeface="+mn-ea"/>
                      </a:rPr>
                      <m:t>𝑉</m:t>
                    </m:r>
                  </m:oMath>
                </a14:m>
                <a:r>
                  <a:rPr kumimoji="1" lang="zh-CN" altLang="en-US" sz="24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是向量空间，向量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i="1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kumimoji="1" lang="en-US" altLang="zh-CN" sz="2400" b="1" i="1" smtClean="0">
                            <a:latin typeface="Cambria Math" panose="02040503050406030204" pitchFamily="18" charset="0"/>
                            <a:ea typeface="+mn-ea"/>
                          </a:rPr>
                          <m:t>𝒙</m:t>
                        </m:r>
                      </m:e>
                      <m:sub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  <a:ea typeface="+mn-ea"/>
                          </a:rPr>
                          <m:t>0</m:t>
                        </m:r>
                      </m:sub>
                    </m:sSub>
                    <m:r>
                      <a:rPr kumimoji="1" lang="en-US" altLang="zh-CN" sz="2400" i="1" smtClean="0">
                        <a:latin typeface="Cambria Math" panose="02040503050406030204" pitchFamily="18" charset="0"/>
                        <a:ea typeface="+mn-ea"/>
                      </a:rPr>
                      <m:t>∈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  <a:ea typeface="+mn-ea"/>
                      </a:rPr>
                      <m:t>𝑉</m:t>
                    </m:r>
                  </m:oMath>
                </a14:m>
                <a:r>
                  <a:rPr kumimoji="1" lang="zh-CN" altLang="en-US" sz="24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并且</a:t>
                </a:r>
                <a:r>
                  <a:rPr kumimoji="1" lang="en-US" altLang="zh-CN" sz="24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sz="2400" b="0" i="1" smtClean="0">
                        <a:latin typeface="Cambria Math" panose="02040503050406030204" pitchFamily="18" charset="0"/>
                        <a:ea typeface="+mn-ea"/>
                      </a:rPr>
                      <m:t>𝑈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  <a:ea typeface="+mn-ea"/>
                      </a:rPr>
                      <m:t>⊆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  <a:ea typeface="+mn-ea"/>
                      </a:rPr>
                      <m:t>𝑉</m:t>
                    </m:r>
                  </m:oMath>
                </a14:m>
                <a:r>
                  <a:rPr kumimoji="1" lang="zh-CN" altLang="en-US" sz="24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是子空间。则集合</a:t>
                </a:r>
                <a:endParaRPr kumimoji="1" lang="en-US" altLang="zh-CN" sz="24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+mn-ea"/>
                        </a:rPr>
                        <m:t>𝐿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+mn-ea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kumimoji="1" lang="en-US" altLang="zh-CN" sz="2400" b="1" i="1">
                              <a:latin typeface="Cambria Math" panose="02040503050406030204" pitchFamily="18" charset="0"/>
                              <a:ea typeface="+mn-ea"/>
                            </a:rPr>
                            <m:t>𝒙</m:t>
                          </m:r>
                        </m:e>
                        <m:sub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  <a:ea typeface="+mn-ea"/>
                            </a:rPr>
                            <m:t>0</m:t>
                          </m:r>
                        </m:sub>
                      </m:sSub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+mn-ea"/>
                        </a:rPr>
                        <m:t>+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+mn-ea"/>
                        </a:rPr>
                        <m:t>𝑈</m:t>
                      </m:r>
                      <m:r>
                        <a:rPr kumimoji="1" lang="zh-CN" altLang="en-US" sz="2400" i="1">
                          <a:latin typeface="Cambria Math" panose="02040503050406030204" pitchFamily="18" charset="0"/>
                          <a:ea typeface="+mn-ea"/>
                        </a:rPr>
                        <m:t>≔</m:t>
                      </m:r>
                      <m:d>
                        <m:dPr>
                          <m:begChr m:val="{"/>
                          <m:endChr m:val="}"/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sz="2400" i="1">
                                  <a:latin typeface="Cambria Math" panose="02040503050406030204" pitchFamily="18" charset="0"/>
                                  <a:ea typeface="+mn-ea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b="1" i="1">
                                  <a:latin typeface="Cambria Math" panose="02040503050406030204" pitchFamily="18" charset="0"/>
                                  <a:ea typeface="+mn-ea"/>
                                </a:rPr>
                                <m:t>𝒙</m:t>
                              </m:r>
                            </m:e>
                            <m:sub>
                              <m:r>
                                <a:rPr kumimoji="1" lang="en-US" altLang="zh-CN" sz="2400" i="1">
                                  <a:latin typeface="Cambria Math" panose="02040503050406030204" pitchFamily="18" charset="0"/>
                                  <a:ea typeface="+mn-ea"/>
                                </a:rPr>
                                <m:t>0</m:t>
                              </m:r>
                            </m:sub>
                          </m:sSub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  <a:ea typeface="+mn-ea"/>
                            </a:rPr>
                            <m:t>+</m:t>
                          </m:r>
                          <m:r>
                            <a:rPr kumimoji="1" lang="en-US" altLang="zh-CN" sz="2400" b="1" i="1">
                              <a:latin typeface="Cambria Math" panose="02040503050406030204" pitchFamily="18" charset="0"/>
                              <a:ea typeface="+mn-ea"/>
                            </a:rPr>
                            <m:t>𝒖</m:t>
                          </m:r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  <a:ea typeface="+mn-ea"/>
                            </a:rPr>
                            <m:t> :</m:t>
                          </m:r>
                          <m:r>
                            <a:rPr kumimoji="1" lang="en-US" altLang="zh-CN" sz="2400" b="1" i="1">
                              <a:latin typeface="Cambria Math" panose="02040503050406030204" pitchFamily="18" charset="0"/>
                              <a:ea typeface="+mn-ea"/>
                            </a:rPr>
                            <m:t>𝒖</m:t>
                          </m:r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  <a:ea typeface="+mn-ea"/>
                            </a:rPr>
                            <m:t>∈</m:t>
                          </m:r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  <a:ea typeface="+mn-ea"/>
                            </a:rPr>
                            <m:t>𝑈</m:t>
                          </m:r>
                        </m:e>
                      </m:d>
                    </m:oMath>
                  </m:oMathPara>
                </a14:m>
                <a:endParaRPr kumimoji="1" lang="en-US" altLang="zh-CN" sz="2400" i="1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 marL="0" indent="0" algn="just">
                  <a:buNone/>
                </a:pPr>
                <a:r>
                  <a:rPr kumimoji="1" lang="en-US" altLang="zh-CN" sz="24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      </a:t>
                </a:r>
                <a:r>
                  <a:rPr kumimoji="1" lang="zh-CN" altLang="en-US" sz="24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            </a:t>
                </a:r>
                <a14:m>
                  <m:oMath xmlns:m="http://schemas.openxmlformats.org/officeDocument/2006/math">
                    <m:r>
                      <a:rPr kumimoji="1" lang="en-US" altLang="zh-CN" sz="2400" i="1">
                        <a:latin typeface="Cambria Math" panose="02040503050406030204" pitchFamily="18" charset="0"/>
                        <a:ea typeface="+mn-ea"/>
                      </a:rPr>
                      <m:t>=</m:t>
                    </m:r>
                    <m:d>
                      <m:dPr>
                        <m:begChr m:val="{"/>
                        <m:endChr m:val="|"/>
                        <m:ctrlPr>
                          <a:rPr kumimoji="1" lang="en-US" altLang="zh-CN" sz="2400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dPr>
                      <m:e>
                        <m:r>
                          <a:rPr kumimoji="1" lang="en-US" altLang="zh-CN" sz="2400" b="1" i="1">
                            <a:latin typeface="Cambria Math" panose="02040503050406030204" pitchFamily="18" charset="0"/>
                            <a:ea typeface="+mn-ea"/>
                          </a:rPr>
                          <m:t>𝒗</m:t>
                        </m:r>
                        <m:r>
                          <a:rPr kumimoji="1" lang="en-US" altLang="zh-CN" sz="2400" i="1">
                            <a:latin typeface="Cambria Math" panose="02040503050406030204" pitchFamily="18" charset="0"/>
                            <a:ea typeface="+mn-ea"/>
                          </a:rPr>
                          <m:t>∈</m:t>
                        </m:r>
                        <m:r>
                          <a:rPr kumimoji="1" lang="en-US" altLang="zh-CN" sz="2400" i="1">
                            <a:latin typeface="Cambria Math" panose="02040503050406030204" pitchFamily="18" charset="0"/>
                            <a:ea typeface="+mn-ea"/>
                          </a:rPr>
                          <m:t>𝑉</m:t>
                        </m:r>
                        <m:r>
                          <a:rPr kumimoji="1" lang="en-US" altLang="zh-CN" sz="2400" i="1">
                            <a:latin typeface="Cambria Math" panose="02040503050406030204" pitchFamily="18" charset="0"/>
                            <a:ea typeface="+mn-ea"/>
                          </a:rPr>
                          <m:t> </m:t>
                        </m:r>
                      </m:e>
                    </m:d>
                    <m:r>
                      <a:rPr kumimoji="1" lang="en-US" altLang="zh-CN" sz="2400" i="1">
                        <a:latin typeface="Cambria Math" panose="02040503050406030204" pitchFamily="18" charset="0"/>
                        <a:ea typeface="+mn-ea"/>
                      </a:rPr>
                      <m:t> ∃</m:t>
                    </m:r>
                    <m:r>
                      <a:rPr kumimoji="1" lang="en-US" altLang="zh-CN" sz="2400" b="1" i="1">
                        <a:latin typeface="Cambria Math" panose="02040503050406030204" pitchFamily="18" charset="0"/>
                        <a:ea typeface="+mn-ea"/>
                      </a:rPr>
                      <m:t>𝒖</m:t>
                    </m:r>
                    <m:r>
                      <a:rPr kumimoji="1" lang="en-US" altLang="zh-CN" sz="2400" i="1">
                        <a:latin typeface="Cambria Math" panose="02040503050406030204" pitchFamily="18" charset="0"/>
                        <a:ea typeface="+mn-ea"/>
                      </a:rPr>
                      <m:t>∈</m:t>
                    </m:r>
                    <m:r>
                      <a:rPr kumimoji="1" lang="en-US" altLang="zh-CN" sz="2400" i="1">
                        <a:latin typeface="Cambria Math" panose="02040503050406030204" pitchFamily="18" charset="0"/>
                        <a:ea typeface="+mn-ea"/>
                      </a:rPr>
                      <m:t>𝑈</m:t>
                    </m:r>
                    <m:r>
                      <a:rPr kumimoji="1" lang="en-US" altLang="zh-CN" sz="2400" i="1">
                        <a:latin typeface="Cambria Math" panose="02040503050406030204" pitchFamily="18" charset="0"/>
                        <a:ea typeface="+mn-ea"/>
                      </a:rPr>
                      <m:t> :</m:t>
                    </m:r>
                    <m:r>
                      <a:rPr kumimoji="1" lang="en-US" altLang="zh-CN" sz="2400" b="1" i="1">
                        <a:latin typeface="Cambria Math" panose="02040503050406030204" pitchFamily="18" charset="0"/>
                        <a:ea typeface="+mn-ea"/>
                      </a:rPr>
                      <m:t>𝒗</m:t>
                    </m:r>
                    <m:r>
                      <a:rPr kumimoji="1" lang="en-US" altLang="zh-CN" sz="2400" i="1">
                        <a:latin typeface="Cambria Math" panose="02040503050406030204" pitchFamily="18" charset="0"/>
                        <a:ea typeface="+mn-ea"/>
                      </a:rPr>
                      <m:t>=</m:t>
                    </m:r>
                    <m:sSub>
                      <m:sSubPr>
                        <m:ctrlPr>
                          <a:rPr kumimoji="1" lang="en-US" altLang="zh-CN" sz="2400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kumimoji="1" lang="en-US" altLang="zh-CN" sz="2400" b="1" i="1">
                            <a:latin typeface="Cambria Math" panose="02040503050406030204" pitchFamily="18" charset="0"/>
                            <a:ea typeface="+mn-ea"/>
                          </a:rPr>
                          <m:t>𝒙</m:t>
                        </m:r>
                      </m:e>
                      <m:sub>
                        <m:r>
                          <a:rPr kumimoji="1" lang="en-US" altLang="zh-CN" sz="2400" i="1">
                            <a:latin typeface="Cambria Math" panose="02040503050406030204" pitchFamily="18" charset="0"/>
                            <a:ea typeface="+mn-ea"/>
                          </a:rPr>
                          <m:t>0</m:t>
                        </m:r>
                      </m:sub>
                    </m:sSub>
                    <m:r>
                      <a:rPr kumimoji="1" lang="en-US" altLang="zh-CN" sz="2400" i="1">
                        <a:latin typeface="Cambria Math" panose="02040503050406030204" pitchFamily="18" charset="0"/>
                        <a:ea typeface="+mn-ea"/>
                      </a:rPr>
                      <m:t>+</m:t>
                    </m:r>
                    <m:r>
                      <a:rPr kumimoji="1" lang="en-US" altLang="zh-CN" sz="2400" b="1" i="1">
                        <a:latin typeface="Cambria Math" panose="02040503050406030204" pitchFamily="18" charset="0"/>
                        <a:ea typeface="+mn-ea"/>
                      </a:rPr>
                      <m:t>𝒖</m:t>
                    </m:r>
                    <m:r>
                      <a:rPr kumimoji="1" lang="en-US" altLang="zh-CN" sz="2400" i="1">
                        <a:latin typeface="Cambria Math" panose="02040503050406030204" pitchFamily="18" charset="0"/>
                        <a:ea typeface="+mn-ea"/>
                      </a:rPr>
                      <m:t>}⊆</m:t>
                    </m:r>
                    <m:r>
                      <a:rPr kumimoji="1" lang="en-US" altLang="zh-CN" sz="2400" i="1">
                        <a:latin typeface="Cambria Math" panose="02040503050406030204" pitchFamily="18" charset="0"/>
                        <a:ea typeface="+mn-ea"/>
                      </a:rPr>
                      <m:t>𝑉</m:t>
                    </m:r>
                  </m:oMath>
                </a14:m>
                <a:endParaRPr kumimoji="1" lang="en-US" altLang="zh-CN" sz="24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 marL="0" indent="0" algn="just">
                  <a:buNone/>
                </a:pPr>
                <a:r>
                  <a:rPr kumimoji="1" lang="zh-CN" altLang="en-US" sz="24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被称为</a:t>
                </a:r>
                <a14:m>
                  <m:oMath xmlns:m="http://schemas.openxmlformats.org/officeDocument/2006/math">
                    <m:r>
                      <a:rPr kumimoji="1" lang="en-US" altLang="zh-CN" sz="2400" i="1">
                        <a:latin typeface="Cambria Math" panose="02040503050406030204" pitchFamily="18" charset="0"/>
                        <a:ea typeface="+mn-ea"/>
                      </a:rPr>
                      <m:t>𝑉</m:t>
                    </m:r>
                  </m:oMath>
                </a14:m>
                <a:r>
                  <a:rPr kumimoji="1" lang="zh-CN" altLang="en-US" sz="24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的</a:t>
                </a:r>
                <a:r>
                  <a:rPr kumimoji="1" lang="zh-CN" altLang="en-US" sz="2400" b="1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仿射子空间</a:t>
                </a:r>
                <a:r>
                  <a:rPr kumimoji="1" lang="en-US" altLang="zh-CN" sz="2400" b="1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(affine subspace)</a:t>
                </a:r>
                <a:r>
                  <a:rPr kumimoji="1" lang="zh-CN" altLang="en-US" sz="24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或</a:t>
                </a:r>
                <a:r>
                  <a:rPr kumimoji="1" lang="zh-CN" altLang="en-US" sz="2400" b="1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线性流形</a:t>
                </a:r>
                <a:r>
                  <a:rPr kumimoji="1" lang="en-US" altLang="zh-CN" sz="2400" b="1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(linear manifold)</a:t>
                </a:r>
                <a:r>
                  <a:rPr kumimoji="1" lang="zh-CN" altLang="en-US" sz="24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，也称这样的子空间为</a:t>
                </a:r>
                <a:r>
                  <a:rPr kumimoji="1" lang="zh-CN" altLang="en-US" sz="2400" b="1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超平面</a:t>
                </a:r>
                <a:r>
                  <a:rPr kumimoji="1" lang="en-US" altLang="zh-CN" sz="2400" b="1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(hyperplane)</a:t>
                </a:r>
                <a:r>
                  <a:rPr kumimoji="1" lang="zh-CN" altLang="en-US" sz="24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。</a:t>
                </a:r>
                <a:endParaRPr kumimoji="1" lang="en-US" altLang="zh-CN" sz="24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 marL="0" indent="0" algn="just">
                  <a:buNone/>
                </a:pPr>
                <a:endParaRPr kumimoji="1" lang="en-US" altLang="zh-CN" sz="24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 marL="0" indent="0" algn="just">
                  <a:buNone/>
                </a:pPr>
                <a14:m>
                  <m:oMath xmlns:m="http://schemas.openxmlformats.org/officeDocument/2006/math">
                    <m:r>
                      <a:rPr kumimoji="1" lang="en-US" altLang="zh-CN" sz="2400" i="1">
                        <a:latin typeface="Cambria Math" panose="02040503050406030204" pitchFamily="18" charset="0"/>
                        <a:ea typeface="+mn-ea"/>
                      </a:rPr>
                      <m:t>𝑈</m:t>
                    </m:r>
                  </m:oMath>
                </a14:m>
                <a:r>
                  <a:rPr kumimoji="1" lang="zh-CN" altLang="en-US" sz="24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被称为</a:t>
                </a:r>
                <a:r>
                  <a:rPr kumimoji="1" lang="zh-CN" altLang="en-US" sz="2400" b="1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方向</a:t>
                </a:r>
                <a:r>
                  <a:rPr kumimoji="1" lang="en-US" altLang="zh-CN" sz="2400" b="1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(direction)</a:t>
                </a:r>
                <a:r>
                  <a:rPr kumimoji="1" lang="zh-CN" altLang="en-US" sz="24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或</a:t>
                </a:r>
                <a:r>
                  <a:rPr kumimoji="1" lang="zh-CN" altLang="en-US" sz="2400" b="1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方向空间</a:t>
                </a:r>
                <a:r>
                  <a:rPr kumimoji="1" lang="en-US" altLang="zh-CN" sz="2400" b="1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(direction space)</a:t>
                </a:r>
                <a:r>
                  <a:rPr kumimoji="1" lang="zh-CN" altLang="en-US" sz="24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。</a:t>
                </a:r>
                <a:endParaRPr kumimoji="1" lang="en-US" altLang="zh-CN" sz="24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 marL="0" indent="0" algn="just">
                  <a:buNone/>
                </a:pPr>
                <a:endParaRPr kumimoji="1" lang="en-US" altLang="zh-CN" sz="24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 marL="0" indent="0" algn="just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kumimoji="1" lang="en-US" altLang="zh-CN" sz="2400" b="1" i="1">
                            <a:latin typeface="Cambria Math" panose="02040503050406030204" pitchFamily="18" charset="0"/>
                            <a:ea typeface="+mn-ea"/>
                          </a:rPr>
                          <m:t>𝒙</m:t>
                        </m:r>
                      </m:e>
                      <m:sub>
                        <m:r>
                          <a:rPr kumimoji="1" lang="en-US" altLang="zh-CN" sz="2400" i="1">
                            <a:latin typeface="Cambria Math" panose="02040503050406030204" pitchFamily="18" charset="0"/>
                            <a:ea typeface="+mn-ea"/>
                          </a:rPr>
                          <m:t>0</m:t>
                        </m:r>
                      </m:sub>
                    </m:sSub>
                  </m:oMath>
                </a14:m>
                <a:r>
                  <a:rPr kumimoji="1" lang="zh-CN" altLang="en-US" sz="24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称为支撑点（</a:t>
                </a:r>
                <a:r>
                  <a:rPr kumimoji="1" lang="en-US" altLang="zh-CN" sz="24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support point</a:t>
                </a:r>
                <a:r>
                  <a:rPr kumimoji="1" lang="zh-CN" altLang="en-US" sz="24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）。</a:t>
                </a:r>
                <a:endParaRPr kumimoji="1" lang="en-US" altLang="zh-CN" sz="24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340768"/>
                <a:ext cx="8229600" cy="3456384"/>
              </a:xfrm>
              <a:blipFill rotWithShape="1">
                <a:blip r:embed="rId3"/>
                <a:stretch>
                  <a:fillRect t="-8" b="-198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00" dirty="0"/>
              <a:t>仿射子空间</a:t>
            </a:r>
            <a:r>
              <a:rPr lang="en-US" altLang="zh-CN" sz="3200" dirty="0"/>
              <a:t> (Affine</a:t>
            </a:r>
            <a:r>
              <a:rPr lang="zh-CN" altLang="en-US" sz="3200" dirty="0"/>
              <a:t> </a:t>
            </a:r>
            <a:r>
              <a:rPr lang="en-US" altLang="zh-CN" sz="3200" dirty="0"/>
              <a:t>Subspaces)</a:t>
            </a:r>
            <a:endParaRPr lang="zh-CN" alt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251520" y="1244600"/>
                <a:ext cx="8640960" cy="5328592"/>
              </a:xfrm>
            </p:spPr>
            <p:txBody>
              <a:bodyPr/>
              <a:lstStyle/>
              <a:p>
                <a:pPr algn="just">
                  <a:buFont typeface="Wingdings" panose="05000000000000000000" charset="0"/>
                  <a:buChar char="n"/>
                </a:pPr>
                <a:r>
                  <a:rPr kumimoji="1" lang="zh-CN" altLang="en-US" sz="24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  <a:sym typeface="+mn-ea"/>
                  </a:rPr>
                  <a:t>注意到根据定义，如果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kumimoji="1" lang="en-US" altLang="zh-CN" sz="2400" b="1" i="1">
                            <a:latin typeface="Cambria Math" panose="02040503050406030204" pitchFamily="18" charset="0"/>
                            <a:ea typeface="+mn-ea"/>
                          </a:rPr>
                          <m:t>𝒙</m:t>
                        </m:r>
                      </m:e>
                      <m:sub>
                        <m:r>
                          <a:rPr kumimoji="1" lang="en-US" altLang="zh-CN" sz="2400" i="1">
                            <a:latin typeface="Cambria Math" panose="02040503050406030204" pitchFamily="18" charset="0"/>
                            <a:ea typeface="+mn-ea"/>
                          </a:rPr>
                          <m:t>0</m:t>
                        </m:r>
                      </m:sub>
                    </m:sSub>
                    <m:r>
                      <a:rPr kumimoji="1" lang="en-US" altLang="zh-CN" sz="2400" i="1" smtClean="0">
                        <a:latin typeface="Cambria Math" panose="02040503050406030204" pitchFamily="18" charset="0"/>
                        <a:ea typeface="+mn-ea"/>
                      </a:rPr>
                      <m:t>∉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  <a:ea typeface="+mn-ea"/>
                      </a:rPr>
                      <m:t>𝑈</m:t>
                    </m:r>
                  </m:oMath>
                </a14:m>
                <a:r>
                  <a:rPr kumimoji="1" lang="zh-CN" altLang="en-US" sz="24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  <a:sym typeface="+mn-ea"/>
                  </a:rPr>
                  <a:t>，则仿射空间中不包含</a:t>
                </a:r>
                <a14:m>
                  <m:oMath xmlns:m="http://schemas.openxmlformats.org/officeDocument/2006/math">
                    <m:r>
                      <a:rPr kumimoji="1" lang="en-US" altLang="zh-CN" sz="2400" b="1" i="1" smtClean="0">
                        <a:latin typeface="Cambria Math" panose="02040503050406030204" pitchFamily="18" charset="0"/>
                        <a:ea typeface="+mn-ea"/>
                      </a:rPr>
                      <m:t>𝟎</m:t>
                    </m:r>
                  </m:oMath>
                </a14:m>
                <a:r>
                  <a:rPr kumimoji="1" lang="zh-CN" altLang="en-US" sz="24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  <a:sym typeface="+mn-ea"/>
                  </a:rPr>
                  <a:t>，因此就不是子空间。</a:t>
                </a:r>
              </a:p>
              <a:p>
                <a:pPr algn="just"/>
                <a:r>
                  <a:rPr kumimoji="1" lang="zh-CN" altLang="en-US" sz="24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仿射空间的实例是点、线、平面等，它们不一定经过原点。</a:t>
                </a:r>
                <a:endParaRPr kumimoji="1" lang="en-US" altLang="zh-CN" sz="24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1520" y="1244600"/>
                <a:ext cx="8640960" cy="5328592"/>
              </a:xfrm>
              <a:blipFill rotWithShape="1">
                <a:blip r:embed="rId3"/>
                <a:stretch>
                  <a:fillRect l="-1" r="7" b="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00" dirty="0"/>
              <a:t>仿射子空间</a:t>
            </a:r>
            <a:r>
              <a:rPr lang="en-US" altLang="zh-CN" sz="3200" dirty="0"/>
              <a:t> (Affine</a:t>
            </a:r>
            <a:r>
              <a:rPr lang="zh-CN" altLang="en-US" sz="3200" dirty="0"/>
              <a:t> </a:t>
            </a:r>
            <a:r>
              <a:rPr lang="en-US" altLang="zh-CN" sz="3200" dirty="0"/>
              <a:t>Subspaces)</a:t>
            </a:r>
            <a:endParaRPr lang="zh-CN" alt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340768"/>
                <a:ext cx="8229600" cy="5328592"/>
              </a:xfrm>
            </p:spPr>
            <p:txBody>
              <a:bodyPr/>
              <a:lstStyle/>
              <a:p>
                <a:pPr algn="just"/>
                <a:r>
                  <a:rPr kumimoji="1" lang="zh-CN" altLang="en-US" sz="2400" b="1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例（仿射子空间）</a:t>
                </a:r>
                <a:endParaRPr kumimoji="1" lang="en-US" altLang="zh-CN" sz="2400" b="1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 marL="0" indent="0" algn="just">
                  <a:buNone/>
                </a:pPr>
                <a:r>
                  <a:rPr kumimoji="1" lang="zh-CN" altLang="en-US" sz="24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一维仿射子空间被称为线</a:t>
                </a:r>
                <a:r>
                  <a:rPr kumimoji="1" lang="en-US" altLang="zh-CN" sz="24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(lines)</a:t>
                </a:r>
                <a:r>
                  <a:rPr kumimoji="1" lang="zh-CN" altLang="en-US" sz="24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，并且能写成</a:t>
                </a:r>
                <a14:m>
                  <m:oMath xmlns:m="http://schemas.openxmlformats.org/officeDocument/2006/math">
                    <m:r>
                      <a:rPr kumimoji="1" lang="en-US" altLang="zh-CN" sz="2400" b="1" i="1" smtClean="0">
                        <a:latin typeface="Cambria Math" panose="02040503050406030204" pitchFamily="18" charset="0"/>
                        <a:ea typeface="+mn-ea"/>
                      </a:rPr>
                      <m:t>𝒚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  <a:ea typeface="+mn-ea"/>
                      </a:rPr>
                      <m:t>=</m:t>
                    </m:r>
                    <m:sSub>
                      <m:sSubPr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kumimoji="1" lang="en-US" altLang="zh-CN" sz="2400" b="1" i="1" smtClean="0">
                            <a:latin typeface="Cambria Math" panose="02040503050406030204" pitchFamily="18" charset="0"/>
                            <a:ea typeface="+mn-ea"/>
                          </a:rPr>
                          <m:t>𝒙</m:t>
                        </m:r>
                      </m:e>
                      <m:sub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  <a:ea typeface="+mn-ea"/>
                          </a:rPr>
                          <m:t>0</m:t>
                        </m:r>
                      </m:sub>
                    </m:sSub>
                    <m:r>
                      <a:rPr kumimoji="1" lang="en-US" altLang="zh-CN" sz="2400" b="0" i="1" smtClean="0">
                        <a:latin typeface="Cambria Math" panose="02040503050406030204" pitchFamily="18" charset="0"/>
                        <a:ea typeface="+mn-ea"/>
                      </a:rPr>
                      <m:t>+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  <a:ea typeface="+mn-ea"/>
                      </a:rPr>
                      <m:t>𝜆</m:t>
                    </m:r>
                    <m:sSub>
                      <m:sSubPr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kumimoji="1" lang="en-US" altLang="zh-CN" sz="2400" b="1" i="1" smtClean="0">
                            <a:latin typeface="Cambria Math" panose="02040503050406030204" pitchFamily="18" charset="0"/>
                            <a:ea typeface="+mn-ea"/>
                          </a:rPr>
                          <m:t>𝒃</m:t>
                        </m:r>
                      </m:e>
                      <m:sub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  <a:ea typeface="+mn-ea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1" lang="zh-CN" altLang="en-US" sz="24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，其中</a:t>
                </a:r>
                <a14:m>
                  <m:oMath xmlns:m="http://schemas.openxmlformats.org/officeDocument/2006/math">
                    <m:r>
                      <a:rPr kumimoji="1" lang="en-US" altLang="zh-CN" sz="2400" i="1">
                        <a:latin typeface="Cambria Math" panose="02040503050406030204" pitchFamily="18" charset="0"/>
                        <a:ea typeface="+mn-ea"/>
                      </a:rPr>
                      <m:t>𝜆</m:t>
                    </m:r>
                    <m:r>
                      <a:rPr kumimoji="1" lang="en-US" altLang="zh-CN" sz="2400" i="1" smtClean="0">
                        <a:latin typeface="Cambria Math" panose="02040503050406030204" pitchFamily="18" charset="0"/>
                        <a:ea typeface="+mn-ea"/>
                      </a:rPr>
                      <m:t>∈</m:t>
                    </m:r>
                    <m:r>
                      <a:rPr kumimoji="1" lang="en-US" altLang="zh-CN" sz="2400" i="1" smtClean="0">
                        <a:latin typeface="Cambria Math" panose="02040503050406030204" pitchFamily="18" charset="0"/>
                        <a:ea typeface="+mn-ea"/>
                      </a:rPr>
                      <m:t>ℝ</m:t>
                    </m:r>
                  </m:oMath>
                </a14:m>
                <a:r>
                  <a:rPr kumimoji="1" lang="zh-CN" altLang="en-US" sz="24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并且</a:t>
                </a:r>
                <a14:m>
                  <m:oMath xmlns:m="http://schemas.openxmlformats.org/officeDocument/2006/math">
                    <m:r>
                      <a:rPr kumimoji="1" lang="en-US" altLang="zh-CN" sz="2400" b="0" i="1" smtClean="0">
                        <a:latin typeface="Cambria Math" panose="02040503050406030204" pitchFamily="18" charset="0"/>
                        <a:ea typeface="+mn-ea"/>
                      </a:rPr>
                      <m:t>𝑈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  <a:ea typeface="+mn-ea"/>
                      </a:rPr>
                      <m:t>=</m:t>
                    </m:r>
                    <m:r>
                      <m:rPr>
                        <m:sty m:val="p"/>
                      </m:rPr>
                      <a:rPr kumimoji="1" lang="en-US" altLang="zh-CN" sz="2400" b="0" i="0" smtClean="0">
                        <a:latin typeface="Cambria Math" panose="02040503050406030204" pitchFamily="18" charset="0"/>
                        <a:ea typeface="+mn-ea"/>
                      </a:rPr>
                      <m:t>span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  <a:ea typeface="+mn-ea"/>
                      </a:rPr>
                      <m:t>[</m:t>
                    </m:r>
                    <m:sSub>
                      <m:sSubPr>
                        <m:ctrlPr>
                          <a:rPr kumimoji="1" lang="en-US" altLang="zh-CN" sz="2400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kumimoji="1" lang="en-US" altLang="zh-CN" sz="2400" b="1" i="1">
                            <a:latin typeface="Cambria Math" panose="02040503050406030204" pitchFamily="18" charset="0"/>
                            <a:ea typeface="+mn-ea"/>
                          </a:rPr>
                          <m:t>𝒃</m:t>
                        </m:r>
                      </m:e>
                      <m:sub>
                        <m:r>
                          <a:rPr kumimoji="1" lang="en-US" altLang="zh-CN" sz="2400" i="1">
                            <a:latin typeface="Cambria Math" panose="02040503050406030204" pitchFamily="18" charset="0"/>
                            <a:ea typeface="+mn-ea"/>
                          </a:rPr>
                          <m:t>1</m:t>
                        </m:r>
                      </m:sub>
                    </m:sSub>
                    <m:r>
                      <a:rPr kumimoji="1" lang="en-US" altLang="zh-CN" sz="2400" b="0" i="1" smtClean="0">
                        <a:latin typeface="Cambria Math" panose="02040503050406030204" pitchFamily="18" charset="0"/>
                        <a:ea typeface="+mn-ea"/>
                      </a:rPr>
                      <m:t>]⊆</m:t>
                    </m:r>
                    <m:sSup>
                      <m:sSupPr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sSupPr>
                      <m:e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  <a:ea typeface="+mn-ea"/>
                          </a:rPr>
                          <m:t>ℝ</m:t>
                        </m:r>
                      </m:e>
                      <m:sup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  <a:ea typeface="+mn-ea"/>
                          </a:rPr>
                          <m:t>𝑛</m:t>
                        </m:r>
                      </m:sup>
                    </m:sSup>
                  </m:oMath>
                </a14:m>
                <a:r>
                  <a:rPr kumimoji="1" lang="zh-CN" altLang="en-US" sz="24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是一个一维子空间。这意味着一条线可以通过一个支持点</a:t>
                </a:r>
                <a:r>
                  <a:rPr kumimoji="1" lang="en-US" altLang="zh-CN" sz="24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(support point)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i="1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kumimoji="1" lang="en-US" altLang="zh-CN" sz="2400" b="1" i="1" smtClean="0">
                            <a:latin typeface="Cambria Math" panose="02040503050406030204" pitchFamily="18" charset="0"/>
                            <a:ea typeface="+mn-ea"/>
                          </a:rPr>
                          <m:t>𝒙</m:t>
                        </m:r>
                      </m:e>
                      <m:sub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  <a:ea typeface="+mn-ea"/>
                          </a:rPr>
                          <m:t>0</m:t>
                        </m:r>
                      </m:sub>
                    </m:sSub>
                  </m:oMath>
                </a14:m>
                <a:r>
                  <a:rPr kumimoji="1" lang="zh-CN" altLang="en-US" sz="24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以及一个向量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kumimoji="1" lang="en-US" altLang="zh-CN" sz="2400" b="1" i="1">
                            <a:latin typeface="Cambria Math" panose="02040503050406030204" pitchFamily="18" charset="0"/>
                            <a:ea typeface="+mn-ea"/>
                          </a:rPr>
                          <m:t>𝒃</m:t>
                        </m:r>
                      </m:e>
                      <m:sub>
                        <m:r>
                          <a:rPr kumimoji="1" lang="en-US" altLang="zh-CN" sz="2400" i="1">
                            <a:latin typeface="Cambria Math" panose="02040503050406030204" pitchFamily="18" charset="0"/>
                            <a:ea typeface="+mn-ea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1" lang="zh-CN" altLang="en-US" sz="24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来确定方向。如图所示。</a:t>
                </a:r>
                <a:endParaRPr kumimoji="1" lang="en-US" altLang="zh-CN" sz="24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340768"/>
                <a:ext cx="8229600" cy="5328592"/>
              </a:xfrm>
              <a:blipFill rotWithShape="1">
                <a:blip r:embed="rId3"/>
                <a:stretch>
                  <a:fillRect t="-5" b="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731401" y="3573016"/>
                <a:ext cx="2602632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zh-CN" altLang="en-US" sz="2400" b="0" dirty="0"/>
                  <a:t>直线是仿射子空间，直线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zh-CN" altLang="en-US" sz="2400" b="0" i="1" smtClean="0">
                        <a:latin typeface="Cambria Math" panose="02040503050406030204" pitchFamily="18" charset="0"/>
                      </a:rPr>
                      <m:t>𝜆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sz="2400" b="0" dirty="0"/>
                  <a:t>上的向量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zh-CN" altLang="en-US" sz="2400" b="0" dirty="0"/>
                  <a:t>位于一个仿射子空间</a:t>
                </a: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zh-CN" altLang="en-US" sz="2400" b="0" dirty="0"/>
                  <a:t>中，支撑点为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en-US" sz="2400" b="0" dirty="0"/>
                  <a:t>，方向为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zh-CN" altLang="en-US" sz="2400" b="0" dirty="0"/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401" y="3573016"/>
                <a:ext cx="2602632" cy="2308324"/>
              </a:xfrm>
              <a:prstGeom prst="rect">
                <a:avLst/>
              </a:prstGeom>
              <a:blipFill rotWithShape="1">
                <a:blip r:embed="rId4"/>
                <a:stretch>
                  <a:fillRect l="-20" t="-22" r="11" b="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8234" y="3717032"/>
            <a:ext cx="4804365" cy="239636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76200" y="116632"/>
            <a:ext cx="9144000" cy="836712"/>
          </a:xfrm>
        </p:spPr>
        <p:txBody>
          <a:bodyPr/>
          <a:lstStyle/>
          <a:p>
            <a:r>
              <a:rPr lang="zh-CN" altLang="en-US" dirty="0"/>
              <a:t>    复合</a:t>
            </a:r>
            <a:r>
              <a:rPr lang="en-US" altLang="zh-CN" dirty="0"/>
              <a:t>(composition)</a:t>
            </a:r>
            <a:endParaRPr lang="en-US" sz="1500" dirty="0"/>
          </a:p>
        </p:txBody>
      </p:sp>
      <p:pic>
        <p:nvPicPr>
          <p:cNvPr id="15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7200" y="1807760"/>
            <a:ext cx="4495800" cy="306060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3"/>
          <p:cNvPicPr>
            <a:picLocks noGrp="1" noChangeAspect="1" noChangeArrowheads="1"/>
          </p:cNvPicPr>
          <p:nvPr>
            <p:ph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23972" y="1752600"/>
            <a:ext cx="3462828" cy="299339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00" dirty="0"/>
              <a:t>仿射子空间</a:t>
            </a:r>
            <a:r>
              <a:rPr lang="en-US" altLang="zh-CN" sz="3200" dirty="0"/>
              <a:t> (Affine</a:t>
            </a:r>
            <a:r>
              <a:rPr lang="zh-CN" altLang="en-US" sz="3200" dirty="0"/>
              <a:t> </a:t>
            </a:r>
            <a:r>
              <a:rPr lang="en-US" altLang="zh-CN" sz="3200" dirty="0"/>
              <a:t>Subspaces)</a:t>
            </a:r>
            <a:endParaRPr lang="zh-CN" alt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340768"/>
                <a:ext cx="8229600" cy="3456384"/>
              </a:xfrm>
            </p:spPr>
            <p:txBody>
              <a:bodyPr/>
              <a:lstStyle/>
              <a:p>
                <a:pPr algn="just"/>
                <a:r>
                  <a:rPr kumimoji="1" lang="zh-CN" altLang="en-US" sz="2400" b="1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例</a:t>
                </a:r>
                <a:r>
                  <a:rPr kumimoji="1" lang="en-US" altLang="zh-CN" sz="2400" b="1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kumimoji="1" lang="zh-CN" altLang="en-US" sz="2400" b="1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（续）</a:t>
                </a:r>
                <a:endParaRPr kumimoji="1" lang="en-US" altLang="zh-CN" sz="2400" b="1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kumimoji="1" lang="zh-CN" altLang="en-US" sz="24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二维仿射子空间被称为平面</a:t>
                </a:r>
                <a:r>
                  <a:rPr kumimoji="1" lang="en-US" altLang="zh-CN" sz="24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(planes)</a:t>
                </a:r>
                <a:r>
                  <a:rPr kumimoji="1" lang="zh-CN" altLang="en-US" sz="24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。平面的参数方程形式为 </a:t>
                </a:r>
                <a14:m>
                  <m:oMath xmlns:m="http://schemas.openxmlformats.org/officeDocument/2006/math">
                    <m:r>
                      <a:rPr kumimoji="1" lang="en-US" altLang="zh-CN" sz="2400" b="1" i="1">
                        <a:latin typeface="Cambria Math" panose="02040503050406030204" pitchFamily="18" charset="0"/>
                        <a:ea typeface="+mn-ea"/>
                      </a:rPr>
                      <m:t>𝒚</m:t>
                    </m:r>
                    <m:r>
                      <a:rPr kumimoji="1" lang="en-US" altLang="zh-CN" sz="2400" i="1">
                        <a:latin typeface="Cambria Math" panose="02040503050406030204" pitchFamily="18" charset="0"/>
                        <a:ea typeface="+mn-ea"/>
                      </a:rPr>
                      <m:t>=</m:t>
                    </m:r>
                    <m:sSub>
                      <m:sSubPr>
                        <m:ctrlPr>
                          <a:rPr kumimoji="1" lang="en-US" altLang="zh-CN" sz="2400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kumimoji="1" lang="en-US" altLang="zh-CN" sz="2400" b="1" i="1">
                            <a:latin typeface="Cambria Math" panose="02040503050406030204" pitchFamily="18" charset="0"/>
                            <a:ea typeface="+mn-ea"/>
                          </a:rPr>
                          <m:t>𝒙</m:t>
                        </m:r>
                      </m:e>
                      <m:sub>
                        <m:r>
                          <a:rPr kumimoji="1" lang="en-US" altLang="zh-CN" sz="2400" i="1">
                            <a:latin typeface="Cambria Math" panose="02040503050406030204" pitchFamily="18" charset="0"/>
                            <a:ea typeface="+mn-ea"/>
                          </a:rPr>
                          <m:t>0</m:t>
                        </m:r>
                      </m:sub>
                    </m:sSub>
                    <m:r>
                      <a:rPr kumimoji="1" lang="en-US" altLang="zh-CN" sz="2400" i="1">
                        <a:latin typeface="Cambria Math" panose="02040503050406030204" pitchFamily="18" charset="0"/>
                        <a:ea typeface="+mn-ea"/>
                      </a:rPr>
                      <m:t>+</m:t>
                    </m:r>
                    <m:sSub>
                      <m:sSubPr>
                        <m:ctrlPr>
                          <a:rPr kumimoji="1" lang="en-US" altLang="zh-CN" sz="2400" i="1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kumimoji="1" lang="en-US" altLang="zh-CN" sz="2400" i="1" smtClean="0">
                            <a:latin typeface="Cambria Math" panose="02040503050406030204" pitchFamily="18" charset="0"/>
                            <a:ea typeface="+mn-ea"/>
                          </a:rPr>
                          <m:t>𝜆</m:t>
                        </m:r>
                      </m:e>
                      <m:sub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  <a:ea typeface="+mn-ea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kumimoji="1" lang="en-US" altLang="zh-CN" sz="2400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kumimoji="1" lang="en-US" altLang="zh-CN" sz="2400" b="1" i="1">
                            <a:latin typeface="Cambria Math" panose="02040503050406030204" pitchFamily="18" charset="0"/>
                            <a:ea typeface="+mn-ea"/>
                          </a:rPr>
                          <m:t>𝒃</m:t>
                        </m:r>
                      </m:e>
                      <m:sub>
                        <m:r>
                          <a:rPr kumimoji="1" lang="en-US" altLang="zh-CN" sz="2400" i="1">
                            <a:latin typeface="Cambria Math" panose="02040503050406030204" pitchFamily="18" charset="0"/>
                            <a:ea typeface="+mn-ea"/>
                          </a:rPr>
                          <m:t>1</m:t>
                        </m:r>
                      </m:sub>
                    </m:sSub>
                    <m:r>
                      <a:rPr kumimoji="1" lang="en-US" altLang="zh-CN" sz="2400" b="0" i="1" smtClean="0">
                        <a:latin typeface="Cambria Math" panose="02040503050406030204" pitchFamily="18" charset="0"/>
                        <a:ea typeface="+mn-ea"/>
                      </a:rPr>
                      <m:t>+</m:t>
                    </m:r>
                    <m:sSub>
                      <m:sSubPr>
                        <m:ctrlPr>
                          <a:rPr kumimoji="1" lang="en-US" altLang="zh-CN" sz="2400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kumimoji="1" lang="en-US" altLang="zh-CN" sz="2400" i="1">
                            <a:latin typeface="Cambria Math" panose="02040503050406030204" pitchFamily="18" charset="0"/>
                            <a:ea typeface="+mn-ea"/>
                          </a:rPr>
                          <m:t>𝜆</m:t>
                        </m:r>
                      </m:e>
                      <m:sub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  <a:ea typeface="+mn-ea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kumimoji="1" lang="en-US" altLang="zh-CN" sz="2400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kumimoji="1" lang="en-US" altLang="zh-CN" sz="2400" b="1" i="1">
                            <a:latin typeface="Cambria Math" panose="02040503050406030204" pitchFamily="18" charset="0"/>
                            <a:ea typeface="+mn-ea"/>
                          </a:rPr>
                          <m:t>𝒃</m:t>
                        </m:r>
                      </m:e>
                      <m:sub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  <a:ea typeface="+mn-ea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1" lang="zh-CN" altLang="en-US" sz="24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，其中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kumimoji="1" lang="en-US" altLang="zh-CN" sz="2400" i="1">
                            <a:latin typeface="Cambria Math" panose="02040503050406030204" pitchFamily="18" charset="0"/>
                            <a:ea typeface="+mn-ea"/>
                          </a:rPr>
                          <m:t>𝜆</m:t>
                        </m:r>
                      </m:e>
                      <m:sub>
                        <m:r>
                          <a:rPr kumimoji="1" lang="en-US" altLang="zh-CN" sz="2400" i="1">
                            <a:latin typeface="Cambria Math" panose="02040503050406030204" pitchFamily="18" charset="0"/>
                            <a:ea typeface="+mn-ea"/>
                          </a:rPr>
                          <m:t>1</m:t>
                        </m:r>
                      </m:sub>
                    </m:sSub>
                    <m:r>
                      <a:rPr kumimoji="1" lang="en-US" altLang="zh-CN" sz="2400" b="0" i="1" smtClean="0">
                        <a:latin typeface="Cambria Math" panose="02040503050406030204" pitchFamily="18" charset="0"/>
                        <a:ea typeface="+mn-ea"/>
                      </a:rPr>
                      <m:t>,</m:t>
                    </m:r>
                    <m:sSub>
                      <m:sSubPr>
                        <m:ctrlPr>
                          <a:rPr kumimoji="1" lang="en-US" altLang="zh-CN" sz="2400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kumimoji="1" lang="en-US" altLang="zh-CN" sz="2400" i="1">
                            <a:latin typeface="Cambria Math" panose="02040503050406030204" pitchFamily="18" charset="0"/>
                            <a:ea typeface="+mn-ea"/>
                          </a:rPr>
                          <m:t>𝜆</m:t>
                        </m:r>
                      </m:e>
                      <m:sub>
                        <m:r>
                          <a:rPr kumimoji="1" lang="en-US" altLang="zh-CN" sz="2400" i="1">
                            <a:latin typeface="Cambria Math" panose="02040503050406030204" pitchFamily="18" charset="0"/>
                            <a:ea typeface="+mn-ea"/>
                          </a:rPr>
                          <m:t>2</m:t>
                        </m:r>
                      </m:sub>
                    </m:sSub>
                    <m:r>
                      <a:rPr kumimoji="1" lang="en-US" altLang="zh-CN" sz="2400" i="1">
                        <a:latin typeface="Cambria Math" panose="02040503050406030204" pitchFamily="18" charset="0"/>
                        <a:ea typeface="+mn-ea"/>
                      </a:rPr>
                      <m:t>∈</m:t>
                    </m:r>
                    <m:r>
                      <a:rPr kumimoji="1" lang="en-US" altLang="zh-CN" sz="2400" i="1">
                        <a:latin typeface="Cambria Math" panose="02040503050406030204" pitchFamily="18" charset="0"/>
                        <a:ea typeface="+mn-ea"/>
                      </a:rPr>
                      <m:t>ℝ</m:t>
                    </m:r>
                  </m:oMath>
                </a14:m>
                <a:r>
                  <a:rPr kumimoji="1" lang="zh-CN" altLang="en-US" sz="24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并且</a:t>
                </a:r>
                <a:endParaRPr kumimoji="1" lang="en-US" altLang="zh-CN" sz="24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kumimoji="1" lang="en-US" altLang="zh-CN" sz="2400" i="1">
                        <a:latin typeface="Cambria Math" panose="02040503050406030204" pitchFamily="18" charset="0"/>
                        <a:ea typeface="+mn-ea"/>
                      </a:rPr>
                      <m:t>𝑈</m:t>
                    </m:r>
                    <m:r>
                      <a:rPr kumimoji="1" lang="en-US" altLang="zh-CN" sz="2400" i="1">
                        <a:latin typeface="Cambria Math" panose="02040503050406030204" pitchFamily="18" charset="0"/>
                        <a:ea typeface="+mn-ea"/>
                      </a:rPr>
                      <m:t>=</m:t>
                    </m:r>
                    <m:r>
                      <m:rPr>
                        <m:sty m:val="p"/>
                      </m:rPr>
                      <a:rPr kumimoji="1" lang="en-US" altLang="zh-CN" sz="2400">
                        <a:latin typeface="Cambria Math" panose="02040503050406030204" pitchFamily="18" charset="0"/>
                        <a:ea typeface="+mn-ea"/>
                      </a:rPr>
                      <m:t>span</m:t>
                    </m:r>
                    <m:r>
                      <a:rPr kumimoji="1" lang="en-US" altLang="zh-CN" sz="2400" i="1">
                        <a:latin typeface="Cambria Math" panose="02040503050406030204" pitchFamily="18" charset="0"/>
                        <a:ea typeface="+mn-ea"/>
                      </a:rPr>
                      <m:t>[</m:t>
                    </m:r>
                    <m:sSub>
                      <m:sSubPr>
                        <m:ctrlPr>
                          <a:rPr kumimoji="1" lang="en-US" altLang="zh-CN" sz="2400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kumimoji="1" lang="en-US" altLang="zh-CN" sz="2400" b="1" i="1">
                            <a:latin typeface="Cambria Math" panose="02040503050406030204" pitchFamily="18" charset="0"/>
                            <a:ea typeface="+mn-ea"/>
                          </a:rPr>
                          <m:t>𝒃</m:t>
                        </m:r>
                      </m:e>
                      <m:sub>
                        <m:r>
                          <a:rPr kumimoji="1" lang="en-US" altLang="zh-CN" sz="2400" i="1">
                            <a:latin typeface="Cambria Math" panose="02040503050406030204" pitchFamily="18" charset="0"/>
                            <a:ea typeface="+mn-ea"/>
                          </a:rPr>
                          <m:t>1</m:t>
                        </m:r>
                      </m:sub>
                    </m:sSub>
                    <m:r>
                      <a:rPr kumimoji="1" lang="en-US" altLang="zh-CN" sz="2400" b="0" i="1" smtClean="0">
                        <a:latin typeface="Cambria Math" panose="02040503050406030204" pitchFamily="18" charset="0"/>
                        <a:ea typeface="+mn-ea"/>
                      </a:rPr>
                      <m:t>,</m:t>
                    </m:r>
                    <m:sSub>
                      <m:sSubPr>
                        <m:ctrlPr>
                          <a:rPr kumimoji="1" lang="en-US" altLang="zh-CN" sz="2400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kumimoji="1" lang="en-US" altLang="zh-CN" sz="2400" b="1" i="1">
                            <a:latin typeface="Cambria Math" panose="02040503050406030204" pitchFamily="18" charset="0"/>
                            <a:ea typeface="+mn-ea"/>
                          </a:rPr>
                          <m:t>𝒃</m:t>
                        </m:r>
                      </m:e>
                      <m:sub>
                        <m:r>
                          <a:rPr kumimoji="1" lang="en-US" altLang="zh-CN" sz="2400" i="1">
                            <a:latin typeface="Cambria Math" panose="02040503050406030204" pitchFamily="18" charset="0"/>
                            <a:ea typeface="+mn-ea"/>
                          </a:rPr>
                          <m:t>2</m:t>
                        </m:r>
                      </m:sub>
                    </m:sSub>
                    <m:r>
                      <a:rPr kumimoji="1" lang="en-US" altLang="zh-CN" sz="2400" i="1">
                        <a:latin typeface="Cambria Math" panose="02040503050406030204" pitchFamily="18" charset="0"/>
                        <a:ea typeface="+mn-ea"/>
                      </a:rPr>
                      <m:t>]⊆</m:t>
                    </m:r>
                    <m:sSup>
                      <m:sSupPr>
                        <m:ctrlPr>
                          <a:rPr kumimoji="1" lang="en-US" altLang="zh-CN" sz="2400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sSupPr>
                      <m:e>
                        <m:r>
                          <a:rPr kumimoji="1" lang="en-US" altLang="zh-CN" sz="2400" i="1">
                            <a:latin typeface="Cambria Math" panose="02040503050406030204" pitchFamily="18" charset="0"/>
                            <a:ea typeface="+mn-ea"/>
                          </a:rPr>
                          <m:t>ℝ</m:t>
                        </m:r>
                      </m:e>
                      <m:sup>
                        <m:r>
                          <a:rPr kumimoji="1" lang="en-US" altLang="zh-CN" sz="2400" i="1">
                            <a:latin typeface="Cambria Math" panose="02040503050406030204" pitchFamily="18" charset="0"/>
                            <a:ea typeface="+mn-ea"/>
                          </a:rPr>
                          <m:t>𝑛</m:t>
                        </m:r>
                      </m:sup>
                    </m:sSup>
                  </m:oMath>
                </a14:m>
                <a:r>
                  <a:rPr kumimoji="1" lang="en-US" altLang="zh-CN" sz="24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kumimoji="1" lang="zh-CN" altLang="en-US" sz="24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。</a:t>
                </a:r>
                <a:endParaRPr kumimoji="1" lang="en-US" altLang="zh-CN" sz="24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 algn="just"/>
                <a:endParaRPr kumimoji="1" lang="en-US" altLang="zh-CN" sz="24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 marL="0" indent="0" algn="just">
                  <a:buNone/>
                </a:pPr>
                <a:r>
                  <a:rPr kumimoji="1" lang="zh-CN" altLang="en-US" sz="24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在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sz="2400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sSupPr>
                      <m:e>
                        <m:r>
                          <a:rPr kumimoji="1" lang="en-US" altLang="zh-CN" sz="2400" i="1">
                            <a:latin typeface="Cambria Math" panose="02040503050406030204" pitchFamily="18" charset="0"/>
                            <a:ea typeface="+mn-ea"/>
                          </a:rPr>
                          <m:t>ℝ</m:t>
                        </m:r>
                      </m:e>
                      <m:sup>
                        <m:r>
                          <a:rPr kumimoji="1" lang="en-US" altLang="zh-CN" sz="2400" i="1">
                            <a:latin typeface="Cambria Math" panose="02040503050406030204" pitchFamily="18" charset="0"/>
                            <a:ea typeface="+mn-ea"/>
                          </a:rPr>
                          <m:t>𝑛</m:t>
                        </m:r>
                      </m:sup>
                    </m:sSup>
                  </m:oMath>
                </a14:m>
                <a:r>
                  <a:rPr kumimoji="1" lang="zh-CN" altLang="en-US" sz="24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中，</a:t>
                </a:r>
                <a14:m>
                  <m:oMath xmlns:m="http://schemas.openxmlformats.org/officeDocument/2006/math">
                    <m:r>
                      <a:rPr kumimoji="1" lang="en-US" altLang="zh-CN" sz="2400" b="0" i="1" smtClean="0">
                        <a:latin typeface="Cambria Math" panose="02040503050406030204" pitchFamily="18" charset="0"/>
                        <a:ea typeface="+mn-ea"/>
                      </a:rPr>
                      <m:t>𝑛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  <a:ea typeface="+mn-ea"/>
                      </a:rPr>
                      <m:t>−1</m:t>
                    </m:r>
                  </m:oMath>
                </a14:m>
                <a:r>
                  <a:rPr kumimoji="1" lang="zh-CN" altLang="en-US" sz="24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维仿射子空间被称为超平面</a:t>
                </a:r>
                <a:r>
                  <a:rPr kumimoji="1" lang="en-US" altLang="zh-CN" sz="24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(hyperplanes)</a:t>
                </a:r>
                <a:r>
                  <a:rPr kumimoji="1" lang="zh-CN" altLang="en-US" sz="24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，它对应的参数方程形式为</a:t>
                </a:r>
                <a14:m>
                  <m:oMath xmlns:m="http://schemas.openxmlformats.org/officeDocument/2006/math">
                    <m:r>
                      <a:rPr kumimoji="1" lang="en-US" altLang="zh-CN" sz="2400" b="1" i="1">
                        <a:latin typeface="Cambria Math" panose="02040503050406030204" pitchFamily="18" charset="0"/>
                        <a:ea typeface="+mn-ea"/>
                      </a:rPr>
                      <m:t>𝒚</m:t>
                    </m:r>
                    <m:r>
                      <a:rPr kumimoji="1" lang="en-US" altLang="zh-CN" sz="2400" i="1">
                        <a:latin typeface="Cambria Math" panose="02040503050406030204" pitchFamily="18" charset="0"/>
                        <a:ea typeface="+mn-ea"/>
                      </a:rPr>
                      <m:t>=</m:t>
                    </m:r>
                    <m:sSub>
                      <m:sSubPr>
                        <m:ctrlPr>
                          <a:rPr kumimoji="1" lang="en-US" altLang="zh-CN" sz="2400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kumimoji="1" lang="en-US" altLang="zh-CN" sz="2400" b="1" i="1">
                            <a:latin typeface="Cambria Math" panose="02040503050406030204" pitchFamily="18" charset="0"/>
                            <a:ea typeface="+mn-ea"/>
                          </a:rPr>
                          <m:t>𝒙</m:t>
                        </m:r>
                      </m:e>
                      <m:sub>
                        <m:r>
                          <a:rPr kumimoji="1" lang="en-US" altLang="zh-CN" sz="2400" i="1">
                            <a:latin typeface="Cambria Math" panose="02040503050406030204" pitchFamily="18" charset="0"/>
                            <a:ea typeface="+mn-ea"/>
                          </a:rPr>
                          <m:t>0</m:t>
                        </m:r>
                      </m:sub>
                    </m:sSub>
                    <m:r>
                      <a:rPr kumimoji="1" lang="en-US" altLang="zh-CN" sz="2400" i="1">
                        <a:latin typeface="Cambria Math" panose="02040503050406030204" pitchFamily="18" charset="0"/>
                        <a:ea typeface="+mn-ea"/>
                      </a:rPr>
                      <m:t>+</m:t>
                    </m:r>
                    <m:nary>
                      <m:naryPr>
                        <m:chr m:val="∑"/>
                        <m:limLoc m:val="subSup"/>
                        <m:ctrlPr>
                          <a:rPr kumimoji="1" lang="en-US" altLang="zh-CN" sz="2400" i="1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kumimoji="1" lang="en-US" altLang="zh-CN" sz="2400" b="0" i="1" smtClean="0">
                            <a:latin typeface="Cambria Math" panose="02040503050406030204" pitchFamily="18" charset="0"/>
                            <a:ea typeface="+mn-ea"/>
                          </a:rPr>
                          <m:t>𝑖</m:t>
                        </m:r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  <a:ea typeface="+mn-ea"/>
                          </a:rPr>
                          <m:t>=1</m:t>
                        </m:r>
                      </m:sub>
                      <m:sup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  <a:ea typeface="+mn-ea"/>
                          </a:rPr>
                          <m:t>𝑛</m:t>
                        </m:r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  <a:ea typeface="+mn-ea"/>
                          </a:rPr>
                          <m:t>−1</m:t>
                        </m:r>
                      </m:sup>
                      <m:e>
                        <m:sSub>
                          <m:sSubPr>
                            <m:ctrlPr>
                              <a:rPr kumimoji="1" lang="en-US" altLang="zh-CN" sz="2400" i="1"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kumimoji="1" lang="en-US" altLang="zh-CN" sz="2400" i="1">
                                <a:latin typeface="Cambria Math" panose="02040503050406030204" pitchFamily="18" charset="0"/>
                                <a:ea typeface="+mn-ea"/>
                              </a:rPr>
                              <m:t>𝜆</m:t>
                            </m:r>
                          </m:e>
                          <m:sub>
                            <m:r>
                              <a:rPr kumimoji="1" lang="en-US" altLang="zh-CN" sz="2400" b="0" i="1" smtClean="0">
                                <a:latin typeface="Cambria Math" panose="02040503050406030204" pitchFamily="18" charset="0"/>
                                <a:ea typeface="+mn-ea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zh-CN" sz="2400" i="1"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kumimoji="1" lang="en-US" altLang="zh-CN" sz="2400" b="1" i="1">
                                <a:latin typeface="Cambria Math" panose="02040503050406030204" pitchFamily="18" charset="0"/>
                                <a:ea typeface="+mn-ea"/>
                              </a:rPr>
                              <m:t>𝒃</m:t>
                            </m:r>
                          </m:e>
                          <m:sub>
                            <m:r>
                              <a:rPr kumimoji="1" lang="en-US" altLang="zh-CN" sz="2400" b="0" i="1" smtClean="0">
                                <a:latin typeface="Cambria Math" panose="02040503050406030204" pitchFamily="18" charset="0"/>
                                <a:ea typeface="+mn-ea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kumimoji="1" lang="zh-CN" altLang="en-US" sz="24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，其中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kumimoji="1" lang="en-US" altLang="zh-CN" sz="2400" b="1" i="1">
                            <a:latin typeface="Cambria Math" panose="02040503050406030204" pitchFamily="18" charset="0"/>
                            <a:ea typeface="+mn-ea"/>
                          </a:rPr>
                          <m:t>𝒃</m:t>
                        </m:r>
                      </m:e>
                      <m:sub>
                        <m:r>
                          <a:rPr kumimoji="1" lang="en-US" altLang="zh-CN" sz="2400" i="1">
                            <a:latin typeface="Cambria Math" panose="02040503050406030204" pitchFamily="18" charset="0"/>
                            <a:ea typeface="+mn-ea"/>
                          </a:rPr>
                          <m:t>1</m:t>
                        </m:r>
                      </m:sub>
                    </m:sSub>
                    <m:r>
                      <a:rPr kumimoji="1" lang="en-US" altLang="zh-CN" sz="2400" i="1">
                        <a:latin typeface="Cambria Math" panose="02040503050406030204" pitchFamily="18" charset="0"/>
                        <a:ea typeface="+mn-ea"/>
                      </a:rPr>
                      <m:t>,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  <a:ea typeface="+mn-ea"/>
                      </a:rPr>
                      <m:t>…,</m:t>
                    </m:r>
                    <m:sSub>
                      <m:sSubPr>
                        <m:ctrlPr>
                          <a:rPr kumimoji="1" lang="en-US" altLang="zh-CN" sz="2400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kumimoji="1" lang="en-US" altLang="zh-CN" sz="2400" b="1" i="1">
                            <a:latin typeface="Cambria Math" panose="02040503050406030204" pitchFamily="18" charset="0"/>
                            <a:ea typeface="+mn-ea"/>
                          </a:rPr>
                          <m:t>𝒃</m:t>
                        </m:r>
                      </m:e>
                      <m:sub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  <a:ea typeface="+mn-ea"/>
                          </a:rPr>
                          <m:t>𝑛</m:t>
                        </m:r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  <a:ea typeface="+mn-ea"/>
                          </a:rPr>
                          <m:t>−1</m:t>
                        </m:r>
                      </m:sub>
                    </m:sSub>
                  </m:oMath>
                </a14:m>
                <a:r>
                  <a:rPr kumimoji="1" lang="en-US" altLang="zh-CN" sz="24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kumimoji="1" lang="zh-CN" altLang="en-US" sz="24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是</a:t>
                </a:r>
                <a14:m>
                  <m:oMath xmlns:m="http://schemas.openxmlformats.org/officeDocument/2006/math">
                    <m:r>
                      <a:rPr kumimoji="1" lang="en-US" altLang="zh-CN" sz="2400" i="1">
                        <a:latin typeface="Cambria Math" panose="02040503050406030204" pitchFamily="18" charset="0"/>
                        <a:ea typeface="+mn-ea"/>
                      </a:rPr>
                      <m:t>𝑛</m:t>
                    </m:r>
                    <m:r>
                      <a:rPr kumimoji="1" lang="en-US" altLang="zh-CN" sz="2400" i="1">
                        <a:latin typeface="Cambria Math" panose="02040503050406030204" pitchFamily="18" charset="0"/>
                        <a:ea typeface="+mn-ea"/>
                      </a:rPr>
                      <m:t>−1</m:t>
                    </m:r>
                  </m:oMath>
                </a14:m>
                <a:r>
                  <a:rPr kumimoji="1" lang="zh-CN" altLang="en-US" sz="24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维子空间</a:t>
                </a:r>
                <a14:m>
                  <m:oMath xmlns:m="http://schemas.openxmlformats.org/officeDocument/2006/math">
                    <m:r>
                      <a:rPr kumimoji="1" lang="en-US" altLang="zh-CN" sz="2400" b="0" i="1" smtClean="0">
                        <a:latin typeface="Cambria Math" panose="02040503050406030204" pitchFamily="18" charset="0"/>
                        <a:ea typeface="+mn-ea"/>
                      </a:rPr>
                      <m:t>𝑈</m:t>
                    </m:r>
                    <m:r>
                      <a:rPr kumimoji="1" lang="en-US" altLang="zh-CN" sz="2400" i="1">
                        <a:latin typeface="Cambria Math" panose="02040503050406030204" pitchFamily="18" charset="0"/>
                        <a:ea typeface="+mn-ea"/>
                      </a:rPr>
                      <m:t>⊆</m:t>
                    </m:r>
                    <m:sSup>
                      <m:sSupPr>
                        <m:ctrlPr>
                          <a:rPr kumimoji="1" lang="en-US" altLang="zh-CN" sz="2400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sSupPr>
                      <m:e>
                        <m:r>
                          <a:rPr kumimoji="1" lang="en-US" altLang="zh-CN" sz="2400" i="1">
                            <a:latin typeface="Cambria Math" panose="02040503050406030204" pitchFamily="18" charset="0"/>
                            <a:ea typeface="+mn-ea"/>
                          </a:rPr>
                          <m:t>ℝ</m:t>
                        </m:r>
                      </m:e>
                      <m:sup>
                        <m:r>
                          <a:rPr kumimoji="1" lang="en-US" altLang="zh-CN" sz="2400" i="1">
                            <a:latin typeface="Cambria Math" panose="02040503050406030204" pitchFamily="18" charset="0"/>
                            <a:ea typeface="+mn-ea"/>
                          </a:rPr>
                          <m:t>𝑛</m:t>
                        </m:r>
                      </m:sup>
                    </m:sSup>
                  </m:oMath>
                </a14:m>
                <a:r>
                  <a:rPr kumimoji="1" lang="zh-CN" altLang="en-US" sz="24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的一组基。</a:t>
                </a:r>
                <a:endParaRPr kumimoji="1" lang="en-US" altLang="zh-CN" sz="24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340768"/>
                <a:ext cx="8229600" cy="3456384"/>
              </a:xfrm>
              <a:blipFill rotWithShape="1">
                <a:blip r:embed="rId3"/>
                <a:stretch>
                  <a:fillRect t="-8" b="1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YTU3MjAzOGI1ZWM1NjI3YTE0MjIzZDIwNTMwM2NhZjEifQ==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CAS">
  <a:themeElements>
    <a:clrScheme name="CAS 12">
      <a:dk1>
        <a:srgbClr val="000000"/>
      </a:dk1>
      <a:lt1>
        <a:srgbClr val="FFFFFF"/>
      </a:lt1>
      <a:dk2>
        <a:srgbClr val="000000"/>
      </a:dk2>
      <a:lt2>
        <a:srgbClr val="00007D"/>
      </a:lt2>
      <a:accent1>
        <a:srgbClr val="9999FF"/>
      </a:accent1>
      <a:accent2>
        <a:srgbClr val="9999CC"/>
      </a:accent2>
      <a:accent3>
        <a:srgbClr val="FFFFFF"/>
      </a:accent3>
      <a:accent4>
        <a:srgbClr val="000000"/>
      </a:accent4>
      <a:accent5>
        <a:srgbClr val="CACAFF"/>
      </a:accent5>
      <a:accent6>
        <a:srgbClr val="8A8AB9"/>
      </a:accent6>
      <a:hlink>
        <a:srgbClr val="666699"/>
      </a:hlink>
      <a:folHlink>
        <a:srgbClr val="CCCCE6"/>
      </a:folHlink>
    </a:clrScheme>
    <a:fontScheme name="CAS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CAS 1">
        <a:dk1>
          <a:srgbClr val="0066FF"/>
        </a:dk1>
        <a:lt1>
          <a:srgbClr val="FFFFFF"/>
        </a:lt1>
        <a:dk2>
          <a:srgbClr val="000066"/>
        </a:dk2>
        <a:lt2>
          <a:srgbClr val="FFFFFF"/>
        </a:lt2>
        <a:accent1>
          <a:srgbClr val="6699FF"/>
        </a:accent1>
        <a:accent2>
          <a:srgbClr val="3333FF"/>
        </a:accent2>
        <a:accent3>
          <a:srgbClr val="AAAAB8"/>
        </a:accent3>
        <a:accent4>
          <a:srgbClr val="DADADA"/>
        </a:accent4>
        <a:accent5>
          <a:srgbClr val="B8CAFF"/>
        </a:accent5>
        <a:accent6>
          <a:srgbClr val="2D2DE7"/>
        </a:accent6>
        <a:hlink>
          <a:srgbClr val="FFCC00"/>
        </a:hlink>
        <a:folHlink>
          <a:srgbClr val="00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S 2">
        <a:dk1>
          <a:srgbClr val="009999"/>
        </a:dk1>
        <a:lt1>
          <a:srgbClr val="FFFFFF"/>
        </a:lt1>
        <a:dk2>
          <a:srgbClr val="334B49"/>
        </a:dk2>
        <a:lt2>
          <a:srgbClr val="FFFFFF"/>
        </a:lt2>
        <a:accent1>
          <a:srgbClr val="33CCCC"/>
        </a:accent1>
        <a:accent2>
          <a:srgbClr val="008080"/>
        </a:accent2>
        <a:accent3>
          <a:srgbClr val="ADB1B1"/>
        </a:accent3>
        <a:accent4>
          <a:srgbClr val="DADADA"/>
        </a:accent4>
        <a:accent5>
          <a:srgbClr val="ADE2E2"/>
        </a:accent5>
        <a:accent6>
          <a:srgbClr val="007373"/>
        </a:accent6>
        <a:hlink>
          <a:srgbClr val="FFCC00"/>
        </a:hlink>
        <a:folHlink>
          <a:srgbClr val="0066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S 3">
        <a:dk1>
          <a:srgbClr val="006699"/>
        </a:dk1>
        <a:lt1>
          <a:srgbClr val="FFFFFF"/>
        </a:lt1>
        <a:dk2>
          <a:srgbClr val="333399"/>
        </a:dk2>
        <a:lt2>
          <a:srgbClr val="FFFFFF"/>
        </a:lt2>
        <a:accent1>
          <a:srgbClr val="0099CC"/>
        </a:accent1>
        <a:accent2>
          <a:srgbClr val="0386AF"/>
        </a:accent2>
        <a:accent3>
          <a:srgbClr val="ADADCA"/>
        </a:accent3>
        <a:accent4>
          <a:srgbClr val="DADADA"/>
        </a:accent4>
        <a:accent5>
          <a:srgbClr val="AACAE2"/>
        </a:accent5>
        <a:accent6>
          <a:srgbClr val="02799E"/>
        </a:accent6>
        <a:hlink>
          <a:srgbClr val="FFCC00"/>
        </a:hlink>
        <a:folHlink>
          <a:srgbClr val="66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S 4">
        <a:dk1>
          <a:srgbClr val="008080"/>
        </a:dk1>
        <a:lt1>
          <a:srgbClr val="FFFFFF"/>
        </a:lt1>
        <a:dk2>
          <a:srgbClr val="2F978D"/>
        </a:dk2>
        <a:lt2>
          <a:srgbClr val="FFFFFF"/>
        </a:lt2>
        <a:accent1>
          <a:srgbClr val="0099FF"/>
        </a:accent1>
        <a:accent2>
          <a:srgbClr val="009999"/>
        </a:accent2>
        <a:accent3>
          <a:srgbClr val="ADC9C5"/>
        </a:accent3>
        <a:accent4>
          <a:srgbClr val="DADADA"/>
        </a:accent4>
        <a:accent5>
          <a:srgbClr val="AACAFF"/>
        </a:accent5>
        <a:accent6>
          <a:srgbClr val="008A8A"/>
        </a:accent6>
        <a:hlink>
          <a:srgbClr val="FFFFCC"/>
        </a:hlink>
        <a:folHlink>
          <a:srgbClr val="70CAC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S 5">
        <a:dk1>
          <a:srgbClr val="822504"/>
        </a:dk1>
        <a:lt1>
          <a:srgbClr val="FFFFFF"/>
        </a:lt1>
        <a:dk2>
          <a:srgbClr val="330000"/>
        </a:dk2>
        <a:lt2>
          <a:srgbClr val="FFFFFF"/>
        </a:lt2>
        <a:accent1>
          <a:srgbClr val="FF9900"/>
        </a:accent1>
        <a:accent2>
          <a:srgbClr val="9E2A06"/>
        </a:accent2>
        <a:accent3>
          <a:srgbClr val="ADAAAA"/>
        </a:accent3>
        <a:accent4>
          <a:srgbClr val="DADADA"/>
        </a:accent4>
        <a:accent5>
          <a:srgbClr val="FFCAAA"/>
        </a:accent5>
        <a:accent6>
          <a:srgbClr val="8F2505"/>
        </a:accent6>
        <a:hlink>
          <a:srgbClr val="FF3300"/>
        </a:hlink>
        <a:folHlink>
          <a:srgbClr val="7C070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S 6">
        <a:dk1>
          <a:srgbClr val="336600"/>
        </a:dk1>
        <a:lt1>
          <a:srgbClr val="FFFFFF"/>
        </a:lt1>
        <a:dk2>
          <a:srgbClr val="4A7911"/>
        </a:dk2>
        <a:lt2>
          <a:srgbClr val="FFFFFF"/>
        </a:lt2>
        <a:accent1>
          <a:srgbClr val="666633"/>
        </a:accent1>
        <a:accent2>
          <a:srgbClr val="669900"/>
        </a:accent2>
        <a:accent3>
          <a:srgbClr val="B1BEAA"/>
        </a:accent3>
        <a:accent4>
          <a:srgbClr val="DADADA"/>
        </a:accent4>
        <a:accent5>
          <a:srgbClr val="B8B8AD"/>
        </a:accent5>
        <a:accent6>
          <a:srgbClr val="5C8A00"/>
        </a:accent6>
        <a:hlink>
          <a:srgbClr val="FFCC00"/>
        </a:hlink>
        <a:folHlink>
          <a:srgbClr val="99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S 7">
        <a:dk1>
          <a:srgbClr val="000000"/>
        </a:dk1>
        <a:lt1>
          <a:srgbClr val="FFFFFF"/>
        </a:lt1>
        <a:dk2>
          <a:srgbClr val="000000"/>
        </a:dk2>
        <a:lt2>
          <a:srgbClr val="CC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6633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AS 8">
        <a:dk1>
          <a:srgbClr val="003300"/>
        </a:dk1>
        <a:lt1>
          <a:srgbClr val="FFFFFF"/>
        </a:lt1>
        <a:dk2>
          <a:srgbClr val="000000"/>
        </a:dk2>
        <a:lt2>
          <a:srgbClr val="336600"/>
        </a:lt2>
        <a:accent1>
          <a:srgbClr val="CCCC00"/>
        </a:accent1>
        <a:accent2>
          <a:srgbClr val="669900"/>
        </a:accent2>
        <a:accent3>
          <a:srgbClr val="FFFFFF"/>
        </a:accent3>
        <a:accent4>
          <a:srgbClr val="002A00"/>
        </a:accent4>
        <a:accent5>
          <a:srgbClr val="E2E2AA"/>
        </a:accent5>
        <a:accent6>
          <a:srgbClr val="5C8A00"/>
        </a:accent6>
        <a:hlink>
          <a:srgbClr val="333300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AS 9">
        <a:dk1>
          <a:srgbClr val="000000"/>
        </a:dk1>
        <a:lt1>
          <a:srgbClr val="FFFFFF"/>
        </a:lt1>
        <a:dk2>
          <a:srgbClr val="000000"/>
        </a:dk2>
        <a:lt2>
          <a:srgbClr val="440044"/>
        </a:lt2>
        <a:accent1>
          <a:srgbClr val="FFCCCC"/>
        </a:accent1>
        <a:accent2>
          <a:srgbClr val="790571"/>
        </a:accent2>
        <a:accent3>
          <a:srgbClr val="FFFFFF"/>
        </a:accent3>
        <a:accent4>
          <a:srgbClr val="000000"/>
        </a:accent4>
        <a:accent5>
          <a:srgbClr val="FFE2E2"/>
        </a:accent5>
        <a:accent6>
          <a:srgbClr val="6D0466"/>
        </a:accent6>
        <a:hlink>
          <a:srgbClr val="993366"/>
        </a:hlink>
        <a:folHlink>
          <a:srgbClr val="9F839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AS 10">
        <a:dk1>
          <a:srgbClr val="000000"/>
        </a:dk1>
        <a:lt1>
          <a:srgbClr val="FFFFFF"/>
        </a:lt1>
        <a:dk2>
          <a:srgbClr val="000000"/>
        </a:dk2>
        <a:lt2>
          <a:srgbClr val="FF9900"/>
        </a:lt2>
        <a:accent1>
          <a:srgbClr val="FFCC99"/>
        </a:accent1>
        <a:accent2>
          <a:srgbClr val="FBA313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E39310"/>
        </a:accent6>
        <a:hlink>
          <a:srgbClr val="CC3300"/>
        </a:hlink>
        <a:folHlink>
          <a:srgbClr val="FCC66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AS 11">
        <a:dk1>
          <a:srgbClr val="000000"/>
        </a:dk1>
        <a:lt1>
          <a:srgbClr val="FFFFFF"/>
        </a:lt1>
        <a:dk2>
          <a:srgbClr val="000000"/>
        </a:dk2>
        <a:lt2>
          <a:srgbClr val="779F92"/>
        </a:lt2>
        <a:accent1>
          <a:srgbClr val="33CCCC"/>
        </a:accent1>
        <a:accent2>
          <a:srgbClr val="9DC2D7"/>
        </a:accent2>
        <a:accent3>
          <a:srgbClr val="FFFFFF"/>
        </a:accent3>
        <a:accent4>
          <a:srgbClr val="000000"/>
        </a:accent4>
        <a:accent5>
          <a:srgbClr val="ADE2E2"/>
        </a:accent5>
        <a:accent6>
          <a:srgbClr val="8EB0C3"/>
        </a:accent6>
        <a:hlink>
          <a:srgbClr val="006666"/>
        </a:hlink>
        <a:folHlink>
          <a:srgbClr val="CC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AS 12">
        <a:dk1>
          <a:srgbClr val="000000"/>
        </a:dk1>
        <a:lt1>
          <a:srgbClr val="FFFFFF"/>
        </a:lt1>
        <a:dk2>
          <a:srgbClr val="000000"/>
        </a:dk2>
        <a:lt2>
          <a:srgbClr val="00007D"/>
        </a:lt2>
        <a:accent1>
          <a:srgbClr val="9999FF"/>
        </a:accent1>
        <a:accent2>
          <a:srgbClr val="9999CC"/>
        </a:accent2>
        <a:accent3>
          <a:srgbClr val="FFFFFF"/>
        </a:accent3>
        <a:accent4>
          <a:srgbClr val="000000"/>
        </a:accent4>
        <a:accent5>
          <a:srgbClr val="CACAFF"/>
        </a:accent5>
        <a:accent6>
          <a:srgbClr val="8A8AB9"/>
        </a:accent6>
        <a:hlink>
          <a:srgbClr val="666699"/>
        </a:hlink>
        <a:folHlink>
          <a:srgbClr val="CCCCE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</TotalTime>
  <Words>5490</Words>
  <Application>Microsoft Office PowerPoint</Application>
  <PresentationFormat>全屏显示(4:3)</PresentationFormat>
  <Paragraphs>495</Paragraphs>
  <Slides>90</Slides>
  <Notes>25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90</vt:i4>
      </vt:variant>
    </vt:vector>
  </HeadingPairs>
  <TitlesOfParts>
    <vt:vector size="98" baseType="lpstr">
      <vt:lpstr>Arial</vt:lpstr>
      <vt:lpstr>Arial Black</vt:lpstr>
      <vt:lpstr>Calibri</vt:lpstr>
      <vt:lpstr>Cambria Math</vt:lpstr>
      <vt:lpstr>Georgia</vt:lpstr>
      <vt:lpstr>Times New Roman</vt:lpstr>
      <vt:lpstr>Wingdings</vt:lpstr>
      <vt:lpstr>CAS</vt:lpstr>
      <vt:lpstr>人工智能数学基础</vt:lpstr>
      <vt:lpstr>线性映射与矩阵代数</vt:lpstr>
      <vt:lpstr>3.0函数概念复习</vt:lpstr>
      <vt:lpstr>    3.0函数概念</vt:lpstr>
      <vt:lpstr>    函数</vt:lpstr>
      <vt:lpstr>    单射，满射</vt:lpstr>
      <vt:lpstr>    双射</vt:lpstr>
      <vt:lpstr>    反函数（Inverse Functions） </vt:lpstr>
      <vt:lpstr>    复合(composition)</vt:lpstr>
      <vt:lpstr>3.1矩阵映射</vt:lpstr>
      <vt:lpstr>3.1矩阵映射</vt:lpstr>
      <vt:lpstr>矩阵映射（投影）</vt:lpstr>
      <vt:lpstr>矩阵映射（镜像）</vt:lpstr>
      <vt:lpstr>矩阵映射（镜像）</vt:lpstr>
      <vt:lpstr>矩阵映射（拉伸）</vt:lpstr>
      <vt:lpstr>矩阵映射（旋转）</vt:lpstr>
      <vt:lpstr>矩阵映射</vt:lpstr>
      <vt:lpstr>3.2单射与满射</vt:lpstr>
      <vt:lpstr>3.2单射与满射</vt:lpstr>
      <vt:lpstr>练习</vt:lpstr>
      <vt:lpstr>满射</vt:lpstr>
      <vt:lpstr>满射</vt:lpstr>
      <vt:lpstr>满射</vt:lpstr>
      <vt:lpstr>单射与满射比较</vt:lpstr>
      <vt:lpstr>单射与满射</vt:lpstr>
      <vt:lpstr>单射与满射</vt:lpstr>
      <vt:lpstr>3.3线性映射</vt:lpstr>
      <vt:lpstr>3.3 线性映射 (Linear Mappings)</vt:lpstr>
      <vt:lpstr>线性映射 (Linear Mappings)</vt:lpstr>
      <vt:lpstr>线性映射 (Linear Mappings)</vt:lpstr>
      <vt:lpstr>线性映射 (Linear Mappings)</vt:lpstr>
      <vt:lpstr>线性映射 (Linear Mappings)</vt:lpstr>
      <vt:lpstr>判断线性变换</vt:lpstr>
      <vt:lpstr>练习</vt:lpstr>
      <vt:lpstr>练习</vt:lpstr>
      <vt:lpstr>线性映射 (Linear Mappings)</vt:lpstr>
      <vt:lpstr>线性映射 (Linear Mappings)</vt:lpstr>
      <vt:lpstr>线性空间，映射复合与加法</vt:lpstr>
      <vt:lpstr>标准坐标基（回忆）</vt:lpstr>
      <vt:lpstr>线性映射矩阵表示</vt:lpstr>
      <vt:lpstr>线性映射与矩阵映射</vt:lpstr>
      <vt:lpstr>矩阵表示</vt:lpstr>
      <vt:lpstr>矩阵表示</vt:lpstr>
      <vt:lpstr>线性映射的矩阵表示 (Matrix Representation of Linear Mappings)</vt:lpstr>
      <vt:lpstr>3.4矩阵乘法</vt:lpstr>
      <vt:lpstr>3.4矩阵乘法</vt:lpstr>
      <vt:lpstr>矩阵乘法</vt:lpstr>
      <vt:lpstr>矩阵乘法（列的视角）</vt:lpstr>
      <vt:lpstr>矩阵乘法（单元视角）</vt:lpstr>
      <vt:lpstr>矩阵乘法</vt:lpstr>
      <vt:lpstr>练习</vt:lpstr>
      <vt:lpstr>矩阵乘法与复合映射</vt:lpstr>
      <vt:lpstr>乘法注意事项</vt:lpstr>
      <vt:lpstr>乘法注意事项</vt:lpstr>
      <vt:lpstr>矩阵加法与标量乘法</vt:lpstr>
      <vt:lpstr>矩阵加法与标量乘法</vt:lpstr>
      <vt:lpstr>矩阵乘法的运算法则（总结）</vt:lpstr>
      <vt:lpstr>矩阵的转置</vt:lpstr>
      <vt:lpstr>3.5矩阵的逆</vt:lpstr>
      <vt:lpstr>3.5 矩阵的逆</vt:lpstr>
      <vt:lpstr>矩阵的逆</vt:lpstr>
      <vt:lpstr>矩阵的逆</vt:lpstr>
      <vt:lpstr>矩阵的逆</vt:lpstr>
      <vt:lpstr>2*2型矩阵逆的存在性</vt:lpstr>
      <vt:lpstr>用逆求解线性方程组</vt:lpstr>
      <vt:lpstr>可逆矩阵的性质</vt:lpstr>
      <vt:lpstr>设n是大于1的正整数，&lt;Mn(R),+&gt;和&lt;Mn(R),·&gt;其中+和·分别表示矩阵加法和矩阵乘法都是半群，也都是独异点，&lt;Mn(R),+&gt;是群  n阶(n≥2)实可逆矩阵集合关于矩阵乘法构成的群是非交换群。  设nZ, n2, 则n阶实矩阵的集合Mn(R)关于矩阵加法和乘法构成环，它是含幺环，但不是交换环和无零因子环，也不是整环. 称为 n 阶实矩阵环.</vt:lpstr>
      <vt:lpstr>求矩阵的逆</vt:lpstr>
      <vt:lpstr>初等变换</vt:lpstr>
      <vt:lpstr>初等矩阵</vt:lpstr>
      <vt:lpstr>初等行变换与矩阵的逆</vt:lpstr>
      <vt:lpstr>小例</vt:lpstr>
      <vt:lpstr>计算时间</vt:lpstr>
      <vt:lpstr>LU分解</vt:lpstr>
      <vt:lpstr>LU分解</vt:lpstr>
      <vt:lpstr>线性变换的逆</vt:lpstr>
      <vt:lpstr>线性变换的逆</vt:lpstr>
      <vt:lpstr>线性变换的逆</vt:lpstr>
      <vt:lpstr>3.6可逆矩阵定理</vt:lpstr>
      <vt:lpstr>3.6 可逆矩阵定理</vt:lpstr>
      <vt:lpstr>可逆矩阵定理</vt:lpstr>
      <vt:lpstr>矩阵可逆性质</vt:lpstr>
      <vt:lpstr>练习</vt:lpstr>
      <vt:lpstr>练习</vt:lpstr>
      <vt:lpstr>3.7仿射变换与仿射空间</vt:lpstr>
      <vt:lpstr>3.7 仿射空间 (Affine Spaces)</vt:lpstr>
      <vt:lpstr>仿射子空间 (Affine Subspaces)</vt:lpstr>
      <vt:lpstr>仿射子空间 (Affine Subspaces)</vt:lpstr>
      <vt:lpstr>仿射子空间 (Affine Subspaces)</vt:lpstr>
      <vt:lpstr>仿射子空间 (Affine Subspaces)</vt:lpstr>
    </vt:vector>
  </TitlesOfParts>
  <Company>CAS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L.Su</dc:creator>
  <cp:lastModifiedBy>zihe wang</cp:lastModifiedBy>
  <cp:revision>6400</cp:revision>
  <cp:lastPrinted>2020-07-30T01:34:00Z</cp:lastPrinted>
  <dcterms:created xsi:type="dcterms:W3CDTF">2009-06-29T05:49:00Z</dcterms:created>
  <dcterms:modified xsi:type="dcterms:W3CDTF">2024-10-24T10:16:50Z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  <property fmtid="{D5CDD505-2E9C-101B-9397-08002B2CF9AE}" pid="3" name="ICV">
    <vt:lpwstr>C4F9617ABC2441A5A91006B3AC87CAF5_12</vt:lpwstr>
  </property>
  <property fmtid="{D5CDD505-2E9C-101B-9397-08002B2CF9AE}" pid="4" name="KSOProductBuildVer">
    <vt:lpwstr>2052-12.1.0.18276</vt:lpwstr>
  </property>
</Properties>
</file>